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2C_7930286C.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Lst>
  <p:notesMasterIdLst>
    <p:notesMasterId r:id="rId31"/>
  </p:notesMasterIdLst>
  <p:sldIdLst>
    <p:sldId id="256" r:id="rId2"/>
    <p:sldId id="257" r:id="rId3"/>
    <p:sldId id="258" r:id="rId4"/>
    <p:sldId id="259" r:id="rId5"/>
    <p:sldId id="260" r:id="rId6"/>
    <p:sldId id="285" r:id="rId7"/>
    <p:sldId id="303" r:id="rId8"/>
    <p:sldId id="301" r:id="rId9"/>
    <p:sldId id="305" r:id="rId10"/>
    <p:sldId id="306" r:id="rId11"/>
    <p:sldId id="304" r:id="rId12"/>
    <p:sldId id="307" r:id="rId13"/>
    <p:sldId id="309" r:id="rId14"/>
    <p:sldId id="287" r:id="rId15"/>
    <p:sldId id="288" r:id="rId16"/>
    <p:sldId id="310" r:id="rId17"/>
    <p:sldId id="289" r:id="rId18"/>
    <p:sldId id="292" r:id="rId19"/>
    <p:sldId id="293" r:id="rId20"/>
    <p:sldId id="294" r:id="rId21"/>
    <p:sldId id="295" r:id="rId22"/>
    <p:sldId id="300" r:id="rId23"/>
    <p:sldId id="290" r:id="rId24"/>
    <p:sldId id="296" r:id="rId25"/>
    <p:sldId id="297" r:id="rId26"/>
    <p:sldId id="308" r:id="rId27"/>
    <p:sldId id="299" r:id="rId28"/>
    <p:sldId id="302" r:id="rId29"/>
    <p:sldId id="284" r:id="rId30"/>
  </p:sldIdLst>
  <p:sldSz cx="12192000" cy="6858000"/>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1B5080-4444-14B8-54C9-A75128EE68E7}" name="ROBERT Lili" initials="LR" userId="S::lili.robert@saint-lo-agglo.fr::021161c8-f137-428a-beee-9b7c947be1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omments/modernComment_12C_7930286C.xml><?xml version="1.0" encoding="utf-8"?>
<p188:cmLst xmlns:a="http://schemas.openxmlformats.org/drawingml/2006/main" xmlns:r="http://schemas.openxmlformats.org/officeDocument/2006/relationships" xmlns:p188="http://schemas.microsoft.com/office/powerpoint/2018/8/main">
  <p188:cm id="{7E81E7AD-10C2-49D3-8FFE-16E37D6CD960}" authorId="{C11B5080-4444-14B8-54C9-A75128EE68E7}" created="2026-07-07T09:06:12.696">
    <pc:sldMkLst xmlns:pc="http://schemas.microsoft.com/office/powerpoint/2013/main/command">
      <pc:docMk/>
      <pc:sldMk cId="2033199212" sldId="300"/>
    </pc:sldMkLst>
    <p188:txBody>
      <a:bodyPr/>
      <a:lstStyle/>
      <a:p>
        <a:r>
          <a:rPr lang="fr-FR"/>
          <a:t>À conserver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5300"/>
          </a:xfrm>
          <a:prstGeom prst="rect">
            <a:avLst/>
          </a:prstGeom>
        </p:spPr>
        <p:txBody>
          <a:bodyPr vert="horz" lIns="91440" tIns="45720" rIns="91440" bIns="45720" rtlCol="0"/>
          <a:lstStyle>
            <a:lvl1pPr algn="r">
              <a:defRPr sz="1200"/>
            </a:lvl1pPr>
          </a:lstStyle>
          <a:p>
            <a:fld id="{82108E5A-7455-479F-AE83-A4CCFB30A437}" type="datetimeFigureOut">
              <a:rPr lang="fr-FR" smtClean="0"/>
              <a:t>17/07/2026</a:t>
            </a:fld>
            <a:endParaRPr lang="fr-FR"/>
          </a:p>
        </p:txBody>
      </p:sp>
      <p:sp>
        <p:nvSpPr>
          <p:cNvPr id="4" name="Espace réservé de l'image des diapositives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51388"/>
            <a:ext cx="5438775" cy="3887787"/>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63"/>
            <a:ext cx="2946400" cy="4953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377363"/>
            <a:ext cx="2946400" cy="495300"/>
          </a:xfrm>
          <a:prstGeom prst="rect">
            <a:avLst/>
          </a:prstGeom>
        </p:spPr>
        <p:txBody>
          <a:bodyPr vert="horz" lIns="91440" tIns="45720" rIns="91440" bIns="45720" rtlCol="0" anchor="b"/>
          <a:lstStyle>
            <a:lvl1pPr algn="r">
              <a:defRPr sz="1200"/>
            </a:lvl1pPr>
          </a:lstStyle>
          <a:p>
            <a:fld id="{CDFD50AD-324C-4B34-B8B0-69564306FC32}" type="slidenum">
              <a:rPr lang="fr-FR" smtClean="0"/>
              <a:t>‹N°›</a:t>
            </a:fld>
            <a:endParaRPr lang="fr-FR"/>
          </a:p>
        </p:txBody>
      </p:sp>
    </p:spTree>
    <p:extLst>
      <p:ext uri="{BB962C8B-B14F-4D97-AF65-F5344CB8AC3E}">
        <p14:creationId xmlns:p14="http://schemas.microsoft.com/office/powerpoint/2010/main" val="1655869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7</a:t>
            </a:fld>
            <a:endParaRPr lang="fr-FR"/>
          </a:p>
        </p:txBody>
      </p:sp>
    </p:spTree>
    <p:extLst>
      <p:ext uri="{BB962C8B-B14F-4D97-AF65-F5344CB8AC3E}">
        <p14:creationId xmlns:p14="http://schemas.microsoft.com/office/powerpoint/2010/main" val="1584832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Sud de Saint-Lô</a:t>
            </a:r>
          </a:p>
          <a:p>
            <a:r>
              <a:rPr lang="fr-FR" dirty="0"/>
              <a:t>Site d’Agglo21 choisi dans le cadre d’une analyse multicritères réalisée en 2010 sur 8 sites potentiels</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8</a:t>
            </a:fld>
            <a:endParaRPr lang="fr-FR"/>
          </a:p>
        </p:txBody>
      </p:sp>
    </p:spTree>
    <p:extLst>
      <p:ext uri="{BB962C8B-B14F-4D97-AF65-F5344CB8AC3E}">
        <p14:creationId xmlns:p14="http://schemas.microsoft.com/office/powerpoint/2010/main" val="1716760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44D57-6A51-1E28-2897-76F0B6BAB23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D4361F-92C4-8680-AEDD-BB5E55A53DE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F866798-63FC-8140-BBAB-838EA96C544B}"/>
              </a:ext>
            </a:extLst>
          </p:cNvPr>
          <p:cNvSpPr>
            <a:spLocks noGrp="1"/>
          </p:cNvSpPr>
          <p:nvPr>
            <p:ph type="body" idx="1"/>
          </p:nvPr>
        </p:nvSpPr>
        <p:spPr/>
        <p:txBody>
          <a:bodyPr/>
          <a:lstStyle/>
          <a:p>
            <a:r>
              <a:rPr lang="fr-FR" dirty="0"/>
              <a:t>Phase 1 :</a:t>
            </a:r>
          </a:p>
          <a:p>
            <a:pPr marL="342900" indent="-342900">
              <a:lnSpc>
                <a:spcPts val="2200"/>
              </a:lnSpc>
              <a:buClr>
                <a:srgbClr val="9BC7CB"/>
              </a:buClr>
              <a:buFont typeface="Wingdings" panose="05000000000000000000" pitchFamily="2" charset="2"/>
              <a:buChar char="§"/>
            </a:pPr>
            <a:r>
              <a:rPr lang="fr-FR" sz="1200" dirty="0">
                <a:solidFill>
                  <a:srgbClr val="353A46"/>
                </a:solidFill>
              </a:rPr>
              <a:t>02/2012 :</a:t>
            </a:r>
            <a:r>
              <a:rPr lang="fr-FR" sz="1200" b="1" dirty="0">
                <a:solidFill>
                  <a:srgbClr val="353A46"/>
                </a:solidFill>
              </a:rPr>
              <a:t> étude d’impact / autorisation loi sur l’eau</a:t>
            </a:r>
            <a:endParaRPr lang="fr-FR" sz="1200" dirty="0">
              <a:solidFill>
                <a:srgbClr val="353A46"/>
              </a:solidFill>
            </a:endParaRPr>
          </a:p>
          <a:p>
            <a:pPr marL="342900" indent="-342900">
              <a:lnSpc>
                <a:spcPts val="2200"/>
              </a:lnSpc>
              <a:buClr>
                <a:srgbClr val="9BC7CB"/>
              </a:buClr>
              <a:buFont typeface="Wingdings" panose="05000000000000000000" pitchFamily="2" charset="2"/>
              <a:buChar char="§"/>
            </a:pPr>
            <a:r>
              <a:rPr lang="fr-FR" dirty="0">
                <a:solidFill>
                  <a:srgbClr val="353A46"/>
                </a:solidFill>
              </a:rPr>
              <a:t>12/2013 :</a:t>
            </a:r>
            <a:r>
              <a:rPr lang="fr-FR" b="1" dirty="0">
                <a:solidFill>
                  <a:srgbClr val="353A46"/>
                </a:solidFill>
              </a:rPr>
              <a:t> arrêté préfectoral autorisation loi sur l’eau</a:t>
            </a:r>
          </a:p>
          <a:p>
            <a:pPr marL="342900" indent="-342900">
              <a:lnSpc>
                <a:spcPts val="2200"/>
              </a:lnSpc>
              <a:buClr>
                <a:srgbClr val="9BC7CB"/>
              </a:buClr>
              <a:buFont typeface="Wingdings" panose="05000000000000000000" pitchFamily="2" charset="2"/>
              <a:buChar char="§"/>
            </a:pPr>
            <a:r>
              <a:rPr lang="fr-FR" dirty="0">
                <a:solidFill>
                  <a:srgbClr val="353A46"/>
                </a:solidFill>
              </a:rPr>
              <a:t>04/2025 :</a:t>
            </a:r>
            <a:r>
              <a:rPr lang="fr-FR" b="1" dirty="0">
                <a:solidFill>
                  <a:srgbClr val="353A46"/>
                </a:solidFill>
              </a:rPr>
              <a:t> porter-à-connaissance </a:t>
            </a:r>
            <a:r>
              <a:rPr lang="fr-FR" dirty="0">
                <a:solidFill>
                  <a:srgbClr val="353A46"/>
                </a:solidFill>
              </a:rPr>
              <a:t>pour la création du barreau routier</a:t>
            </a:r>
          </a:p>
          <a:p>
            <a:endParaRPr lang="fr-FR" dirty="0"/>
          </a:p>
        </p:txBody>
      </p:sp>
      <p:sp>
        <p:nvSpPr>
          <p:cNvPr id="4" name="Espace réservé du numéro de diapositive 3">
            <a:extLst>
              <a:ext uri="{FF2B5EF4-FFF2-40B4-BE49-F238E27FC236}">
                <a16:creationId xmlns:a16="http://schemas.microsoft.com/office/drawing/2014/main" id="{E4DF2A40-1623-BF30-BAA4-74C739DFD794}"/>
              </a:ext>
            </a:extLst>
          </p:cNvPr>
          <p:cNvSpPr>
            <a:spLocks noGrp="1"/>
          </p:cNvSpPr>
          <p:nvPr>
            <p:ph type="sldNum" sz="quarter" idx="5"/>
          </p:nvPr>
        </p:nvSpPr>
        <p:spPr/>
        <p:txBody>
          <a:bodyPr/>
          <a:lstStyle/>
          <a:p>
            <a:fld id="{19FA8EA6-719A-4E74-8E71-436640169481}" type="slidenum">
              <a:rPr lang="fr-FR" smtClean="0"/>
              <a:t>9</a:t>
            </a:fld>
            <a:endParaRPr lang="fr-FR"/>
          </a:p>
        </p:txBody>
      </p:sp>
    </p:spTree>
    <p:extLst>
      <p:ext uri="{BB962C8B-B14F-4D97-AF65-F5344CB8AC3E}">
        <p14:creationId xmlns:p14="http://schemas.microsoft.com/office/powerpoint/2010/main" val="3319581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5AFE0-73CE-3DB2-25DD-444535089B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7FA5B1-1613-835C-4FE0-9B62C67476E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FA90E2C-295C-8965-990E-E86F9005F6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Insertion dans un secteur marqué par la présence d’équipements et d’activités</a:t>
            </a:r>
          </a:p>
          <a:p>
            <a:r>
              <a:rPr lang="fr-FR" dirty="0"/>
              <a:t>Continuité immédiate des aménagements déjà réalisés lors de la phase 1</a:t>
            </a:r>
          </a:p>
        </p:txBody>
      </p:sp>
      <p:sp>
        <p:nvSpPr>
          <p:cNvPr id="4" name="Espace réservé du numéro de diapositive 3">
            <a:extLst>
              <a:ext uri="{FF2B5EF4-FFF2-40B4-BE49-F238E27FC236}">
                <a16:creationId xmlns:a16="http://schemas.microsoft.com/office/drawing/2014/main" id="{584141D0-740C-ACC3-F19B-EEDED3606F0D}"/>
              </a:ext>
            </a:extLst>
          </p:cNvPr>
          <p:cNvSpPr>
            <a:spLocks noGrp="1"/>
          </p:cNvSpPr>
          <p:nvPr>
            <p:ph type="sldNum" sz="quarter" idx="5"/>
          </p:nvPr>
        </p:nvSpPr>
        <p:spPr/>
        <p:txBody>
          <a:bodyPr/>
          <a:lstStyle/>
          <a:p>
            <a:fld id="{19FA8EA6-719A-4E74-8E71-436640169481}" type="slidenum">
              <a:rPr lang="fr-FR" smtClean="0"/>
              <a:t>10</a:t>
            </a:fld>
            <a:endParaRPr lang="fr-FR"/>
          </a:p>
        </p:txBody>
      </p:sp>
    </p:spTree>
    <p:extLst>
      <p:ext uri="{BB962C8B-B14F-4D97-AF65-F5344CB8AC3E}">
        <p14:creationId xmlns:p14="http://schemas.microsoft.com/office/powerpoint/2010/main" val="2978335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31FF2-A488-4FE6-3429-74093DB5CA8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C40BFE2-F1F1-5347-D782-5949CC12B71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949620-87DE-52EA-2DA3-A0D57758A3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Secteur desservi par les RD attenantes + création d’un barreau routier / prolongation rue Madeleine </a:t>
            </a:r>
            <a:r>
              <a:rPr lang="fr-FR" dirty="0" err="1"/>
              <a:t>Desdevises</a:t>
            </a:r>
            <a:r>
              <a:rPr lang="fr-FR" dirty="0"/>
              <a:t> en 2024-2025 traversant la future zone, pour </a:t>
            </a:r>
            <a:r>
              <a:rPr lang="fr-FR" b="1" dirty="0"/>
              <a:t>relier la phase 1 </a:t>
            </a:r>
            <a:r>
              <a:rPr lang="fr-FR" dirty="0"/>
              <a:t>à la N174 et à la RD974 via le rond-point de l’Atlantique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Chemin de randonnée au sud, relié au centre-ville par la création d’une voie douce (réalisée au moment de la création du barreau) + en cours au niveau des </a:t>
            </a:r>
            <a:r>
              <a:rPr lang="fr-FR" dirty="0" err="1"/>
              <a:t>Ronchettes</a:t>
            </a:r>
            <a:r>
              <a:rPr lang="fr-FR" dirty="0"/>
              <a:t> / connexion à la zone de la chevalerie (+ tunnel) et vers la Barre-de-Semilly</a:t>
            </a:r>
          </a:p>
        </p:txBody>
      </p:sp>
      <p:sp>
        <p:nvSpPr>
          <p:cNvPr id="4" name="Espace réservé du numéro de diapositive 3">
            <a:extLst>
              <a:ext uri="{FF2B5EF4-FFF2-40B4-BE49-F238E27FC236}">
                <a16:creationId xmlns:a16="http://schemas.microsoft.com/office/drawing/2014/main" id="{A385CFA5-0557-A51C-0AD0-DFE1E60301EB}"/>
              </a:ext>
            </a:extLst>
          </p:cNvPr>
          <p:cNvSpPr>
            <a:spLocks noGrp="1"/>
          </p:cNvSpPr>
          <p:nvPr>
            <p:ph type="sldNum" sz="quarter" idx="5"/>
          </p:nvPr>
        </p:nvSpPr>
        <p:spPr/>
        <p:txBody>
          <a:bodyPr/>
          <a:lstStyle/>
          <a:p>
            <a:fld id="{19FA8EA6-719A-4E74-8E71-436640169481}" type="slidenum">
              <a:rPr lang="fr-FR" smtClean="0"/>
              <a:t>11</a:t>
            </a:fld>
            <a:endParaRPr lang="fr-FR"/>
          </a:p>
        </p:txBody>
      </p:sp>
    </p:spTree>
    <p:extLst>
      <p:ext uri="{BB962C8B-B14F-4D97-AF65-F5344CB8AC3E}">
        <p14:creationId xmlns:p14="http://schemas.microsoft.com/office/powerpoint/2010/main" val="3024633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6A515-5048-C59E-1DD8-97E82B4908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BD249F8-C462-2574-9525-D97BB77D4E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DB174D-2EFA-1C47-F1B0-338EFF6A329E}"/>
              </a:ext>
            </a:extLst>
          </p:cNvPr>
          <p:cNvSpPr>
            <a:spLocks noGrp="1"/>
          </p:cNvSpPr>
          <p:nvPr>
            <p:ph type="body" idx="1"/>
          </p:nvPr>
        </p:nvSpPr>
        <p:spPr/>
        <p:txBody>
          <a:bodyPr/>
          <a:lstStyle/>
          <a:p>
            <a:r>
              <a:rPr lang="fr-FR" dirty="0"/>
              <a:t>A proximité du périmètre de protection de captage de la prise d’eau du Semilly</a:t>
            </a:r>
          </a:p>
          <a:p>
            <a:r>
              <a:rPr lang="fr-FR" dirty="0"/>
              <a:t>Périmètre défini par hydrogéologue agréé (étude de 2012)</a:t>
            </a:r>
          </a:p>
        </p:txBody>
      </p:sp>
      <p:sp>
        <p:nvSpPr>
          <p:cNvPr id="4" name="Espace réservé du numéro de diapositive 3">
            <a:extLst>
              <a:ext uri="{FF2B5EF4-FFF2-40B4-BE49-F238E27FC236}">
                <a16:creationId xmlns:a16="http://schemas.microsoft.com/office/drawing/2014/main" id="{55BCFAFA-ABA6-05DF-1FAC-B6E0E92CE73B}"/>
              </a:ext>
            </a:extLst>
          </p:cNvPr>
          <p:cNvSpPr>
            <a:spLocks noGrp="1"/>
          </p:cNvSpPr>
          <p:nvPr>
            <p:ph type="sldNum" sz="quarter" idx="5"/>
          </p:nvPr>
        </p:nvSpPr>
        <p:spPr/>
        <p:txBody>
          <a:bodyPr/>
          <a:lstStyle/>
          <a:p>
            <a:fld id="{19FA8EA6-719A-4E74-8E71-436640169481}" type="slidenum">
              <a:rPr lang="fr-FR" smtClean="0"/>
              <a:t>12</a:t>
            </a:fld>
            <a:endParaRPr lang="fr-FR"/>
          </a:p>
        </p:txBody>
      </p:sp>
    </p:spTree>
    <p:extLst>
      <p:ext uri="{BB962C8B-B14F-4D97-AF65-F5344CB8AC3E}">
        <p14:creationId xmlns:p14="http://schemas.microsoft.com/office/powerpoint/2010/main" val="4052403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EEF42-8618-38BA-AE5B-5668255576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D1235F-E8DA-B3C4-DEAA-803EE727FFB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FF39F18-8C6A-9D97-93A4-352C5362B9C4}"/>
              </a:ext>
            </a:extLst>
          </p:cNvPr>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Bassin versant principal de 33,7 ha, subdivisé en sept sous-bassins, dont les écoulements convergent vers le bassin d’infiltration principal situé le long de la RD559</a:t>
            </a:r>
          </a:p>
          <a:p>
            <a:r>
              <a:rPr lang="fr-FR" sz="1200" b="0" i="0" u="none" strike="noStrike" kern="1200" baseline="0" dirty="0">
                <a:solidFill>
                  <a:schemeClr val="tx1"/>
                </a:solidFill>
                <a:latin typeface="+mn-lt"/>
                <a:ea typeface="+mn-ea"/>
                <a:cs typeface="+mn-cs"/>
              </a:rPr>
              <a:t>Second bassin versant de 7 ha, situé au sud, déconnecté du premier et nécessitant son propre ouvrage de rétention et d’infiltration. </a:t>
            </a:r>
          </a:p>
          <a:p>
            <a:r>
              <a:rPr lang="fr-FR" sz="1200" b="1" i="0" u="none" strike="noStrike" kern="1200" baseline="0" dirty="0">
                <a:solidFill>
                  <a:schemeClr val="tx1"/>
                </a:solidFill>
                <a:latin typeface="+mn-lt"/>
                <a:ea typeface="+mn-ea"/>
                <a:cs typeface="+mn-cs"/>
              </a:rPr>
              <a:t>L’emprise topographique naturelle interceptée par le projet atteint ainsi 40,7 ha </a:t>
            </a:r>
            <a:endParaRPr lang="fr-FR" dirty="0"/>
          </a:p>
        </p:txBody>
      </p:sp>
      <p:sp>
        <p:nvSpPr>
          <p:cNvPr id="4" name="Espace réservé du numéro de diapositive 3">
            <a:extLst>
              <a:ext uri="{FF2B5EF4-FFF2-40B4-BE49-F238E27FC236}">
                <a16:creationId xmlns:a16="http://schemas.microsoft.com/office/drawing/2014/main" id="{827D034D-926D-50F5-0BE3-295DD83B2377}"/>
              </a:ext>
            </a:extLst>
          </p:cNvPr>
          <p:cNvSpPr>
            <a:spLocks noGrp="1"/>
          </p:cNvSpPr>
          <p:nvPr>
            <p:ph type="sldNum" sz="quarter" idx="5"/>
          </p:nvPr>
        </p:nvSpPr>
        <p:spPr/>
        <p:txBody>
          <a:bodyPr/>
          <a:lstStyle/>
          <a:p>
            <a:fld id="{19FA8EA6-719A-4E74-8E71-436640169481}" type="slidenum">
              <a:rPr lang="fr-FR" smtClean="0"/>
              <a:t>13</a:t>
            </a:fld>
            <a:endParaRPr lang="fr-FR"/>
          </a:p>
        </p:txBody>
      </p:sp>
    </p:spTree>
    <p:extLst>
      <p:ext uri="{BB962C8B-B14F-4D97-AF65-F5344CB8AC3E}">
        <p14:creationId xmlns:p14="http://schemas.microsoft.com/office/powerpoint/2010/main" val="92507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Autorisation loi sur l’eau + évaluation environnementale = autorisation environnementale</a:t>
            </a:r>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14</a:t>
            </a:fld>
            <a:endParaRPr lang="fr-FR"/>
          </a:p>
        </p:txBody>
      </p:sp>
    </p:spTree>
    <p:extLst>
      <p:ext uri="{BB962C8B-B14F-4D97-AF65-F5344CB8AC3E}">
        <p14:creationId xmlns:p14="http://schemas.microsoft.com/office/powerpoint/2010/main" val="4188986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Opération d’aménagement = création de lots cessibles</a:t>
            </a:r>
          </a:p>
          <a:p>
            <a:endParaRPr lang="fr-FR" dirty="0"/>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15</a:t>
            </a:fld>
            <a:endParaRPr lang="fr-FR"/>
          </a:p>
        </p:txBody>
      </p:sp>
    </p:spTree>
    <p:extLst>
      <p:ext uri="{BB962C8B-B14F-4D97-AF65-F5344CB8AC3E}">
        <p14:creationId xmlns:p14="http://schemas.microsoft.com/office/powerpoint/2010/main" val="782959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5461A-BB0D-B9DB-17F2-2E44BE1EA0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803084-1047-CA05-032A-A6419D6EBD7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67AF9EF-A03D-16D9-7108-31453F1A7A71}"/>
              </a:ext>
            </a:extLst>
          </p:cNvPr>
          <p:cNvSpPr>
            <a:spLocks noGrp="1"/>
          </p:cNvSpPr>
          <p:nvPr>
            <p:ph type="body" idx="1"/>
          </p:nvPr>
        </p:nvSpPr>
        <p:spPr/>
        <p:txBody>
          <a:bodyPr/>
          <a:lstStyle/>
          <a:p>
            <a:pPr>
              <a:buClr>
                <a:srgbClr val="9BC7CB"/>
              </a:buClr>
            </a:pPr>
            <a:r>
              <a:rPr lang="fr-FR" sz="1200" b="1" dirty="0">
                <a:solidFill>
                  <a:srgbClr val="353A46"/>
                </a:solidFill>
              </a:rPr>
              <a:t>Espace agricole et bocager</a:t>
            </a:r>
          </a:p>
        </p:txBody>
      </p:sp>
      <p:sp>
        <p:nvSpPr>
          <p:cNvPr id="4" name="Espace réservé du numéro de diapositive 3">
            <a:extLst>
              <a:ext uri="{FF2B5EF4-FFF2-40B4-BE49-F238E27FC236}">
                <a16:creationId xmlns:a16="http://schemas.microsoft.com/office/drawing/2014/main" id="{BB842175-7BE6-D640-9404-A9C08C0AF315}"/>
              </a:ext>
            </a:extLst>
          </p:cNvPr>
          <p:cNvSpPr>
            <a:spLocks noGrp="1"/>
          </p:cNvSpPr>
          <p:nvPr>
            <p:ph type="sldNum" sz="quarter" idx="5"/>
          </p:nvPr>
        </p:nvSpPr>
        <p:spPr/>
        <p:txBody>
          <a:bodyPr/>
          <a:lstStyle/>
          <a:p>
            <a:fld id="{19FA8EA6-719A-4E74-8E71-436640169481}" type="slidenum">
              <a:rPr lang="fr-FR" smtClean="0"/>
              <a:t>16</a:t>
            </a:fld>
            <a:endParaRPr lang="fr-FR"/>
          </a:p>
        </p:txBody>
      </p:sp>
    </p:spTree>
    <p:extLst>
      <p:ext uri="{BB962C8B-B14F-4D97-AF65-F5344CB8AC3E}">
        <p14:creationId xmlns:p14="http://schemas.microsoft.com/office/powerpoint/2010/main" val="59040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Foncier agricole : 11 hectares (convention CRAN / SAFER pour un échange de terres amiable). Modification locale du relief (terrassements), modification du paysage (vues depuis le stade Louis Villemer)</a:t>
            </a:r>
          </a:p>
          <a:p>
            <a:r>
              <a:rPr lang="fr-FR" dirty="0"/>
              <a:t>Biodiversité : pas d’intérêt écologique particulier, pas de zones humides, peu d’enjeu à part au niveau des haies qui seront conservées. Principal impact lié à l’artificialisation des sols</a:t>
            </a:r>
          </a:p>
          <a:p>
            <a:endParaRPr lang="fr-FR" dirty="0"/>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17</a:t>
            </a:fld>
            <a:endParaRPr lang="fr-FR"/>
          </a:p>
        </p:txBody>
      </p:sp>
    </p:spTree>
    <p:extLst>
      <p:ext uri="{BB962C8B-B14F-4D97-AF65-F5344CB8AC3E}">
        <p14:creationId xmlns:p14="http://schemas.microsoft.com/office/powerpoint/2010/main" val="3118736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Niveaux sonores acceptables (seuil de dangerosité = 80dB), périmètre restreint, pas d’incidence sur les habitations alentours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Déplacements : augmentation du trafic routier (véhicules légers ou poids lourds en fonction du type d’activité)</a:t>
            </a:r>
          </a:p>
          <a:p>
            <a:r>
              <a:rPr lang="fr-FR" dirty="0"/>
              <a:t>Qualité de l’air : augmentation des particules dans l’air à cause du trafic mais sans dépassement des seuils réglementaires</a:t>
            </a:r>
          </a:p>
          <a:p>
            <a:r>
              <a:rPr lang="fr-FR" dirty="0"/>
              <a:t>Eau : </a:t>
            </a:r>
          </a:p>
          <a:p>
            <a:pPr marL="171450" indent="-171450">
              <a:buFontTx/>
              <a:buChar char="-"/>
            </a:pPr>
            <a:r>
              <a:rPr lang="fr-FR" dirty="0"/>
              <a:t>augmentation du ruissellement = gestion des eaux pluviales à la parcelle + gestion collective pour les voiries et espaces verts </a:t>
            </a:r>
          </a:p>
          <a:p>
            <a:pPr marL="171450" indent="-171450">
              <a:buFontTx/>
              <a:buChar char="-"/>
            </a:pPr>
            <a:r>
              <a:rPr lang="fr-FR" dirty="0"/>
              <a:t>impact sur les eaux souterraines limitées</a:t>
            </a:r>
          </a:p>
          <a:p>
            <a:pPr marL="171450" indent="-171450">
              <a:buFontTx/>
              <a:buChar char="-"/>
            </a:pPr>
            <a:r>
              <a:rPr lang="fr-FR" dirty="0"/>
              <a:t>risque de pollution des eaux ruisselées = collecte et tamponnement via les noues et bassins d’infiltration (bassin principal = vannes fermées = confinement). Surveillance des ouvrages + entretien + analyse des eaux. Si survenue d’une pollution, mise en place d’un protocole pour que l’eau potable ne soit pas altérée (plan de gestion de crise + fiche réflexe = arrêt usine / interconnexion </a:t>
            </a:r>
            <a:r>
              <a:rPr lang="fr-FR" dirty="0" err="1"/>
              <a:t>SD’eau</a:t>
            </a:r>
            <a:r>
              <a:rPr lang="fr-FR" dirty="0"/>
              <a:t>…)</a:t>
            </a:r>
          </a:p>
          <a:p>
            <a:pPr marL="0" indent="0">
              <a:buFontTx/>
              <a:buNone/>
            </a:pPr>
            <a:r>
              <a:rPr lang="fr-FR" dirty="0"/>
              <a:t>Déchets : augmentation de la production de déchets, absorbée par les équipements de Saint-Lô Agglo (+ tarification incitative)</a:t>
            </a:r>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18</a:t>
            </a:fld>
            <a:endParaRPr lang="fr-FR"/>
          </a:p>
        </p:txBody>
      </p:sp>
    </p:spTree>
    <p:extLst>
      <p:ext uri="{BB962C8B-B14F-4D97-AF65-F5344CB8AC3E}">
        <p14:creationId xmlns:p14="http://schemas.microsoft.com/office/powerpoint/2010/main" val="782708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19</a:t>
            </a:fld>
            <a:endParaRPr lang="fr-FR"/>
          </a:p>
        </p:txBody>
      </p:sp>
    </p:spTree>
    <p:extLst>
      <p:ext uri="{BB962C8B-B14F-4D97-AF65-F5344CB8AC3E}">
        <p14:creationId xmlns:p14="http://schemas.microsoft.com/office/powerpoint/2010/main" val="3108277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Paysage : impact sur la biodiversité (perte de zones de chasse principalement pour oiseaux / chiroptères) / modification des vues avec la création des parkings et bâtiments industriels</a:t>
            </a:r>
          </a:p>
          <a:p>
            <a:r>
              <a:rPr lang="fr-FR" dirty="0"/>
              <a:t>Foncier agricole : 23,6 hectares au total (depuis 2013)</a:t>
            </a:r>
          </a:p>
          <a:p>
            <a:r>
              <a:rPr lang="fr-FR" dirty="0"/>
              <a:t>Eau : augmentation des débits ruisselés = mise en place d’un système de gestion des eaux pluviales (pluie de retour 30 ans) / risque de pollution</a:t>
            </a:r>
          </a:p>
          <a:p>
            <a:r>
              <a:rPr lang="fr-FR" dirty="0"/>
              <a:t>Air et bruit : peu d’impact supplémentaire avec la phase 2</a:t>
            </a:r>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20</a:t>
            </a:fld>
            <a:endParaRPr lang="fr-FR"/>
          </a:p>
        </p:txBody>
      </p:sp>
    </p:spTree>
    <p:extLst>
      <p:ext uri="{BB962C8B-B14F-4D97-AF65-F5344CB8AC3E}">
        <p14:creationId xmlns:p14="http://schemas.microsoft.com/office/powerpoint/2010/main" val="241199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Production de gaz à effet de serre (trafic routier), absorbée par les haies et bosquets plantés sur le site</a:t>
            </a:r>
          </a:p>
          <a:p>
            <a:r>
              <a:rPr lang="fr-FR" dirty="0"/>
              <a:t>Création d’un îlot de chaleur, impact diminué avec les plantations (quand elles auront poussé)</a:t>
            </a:r>
          </a:p>
          <a:p>
            <a:r>
              <a:rPr lang="fr-FR" dirty="0"/>
              <a:t>Pluies intenses = sensibilité mais bassin principal collectant l’ensemble des eaux ruisselées dimensionné pour une pluie de retour 100 ans</a:t>
            </a:r>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21</a:t>
            </a:fld>
            <a:endParaRPr lang="fr-FR"/>
          </a:p>
        </p:txBody>
      </p:sp>
    </p:spTree>
    <p:extLst>
      <p:ext uri="{BB962C8B-B14F-4D97-AF65-F5344CB8AC3E}">
        <p14:creationId xmlns:p14="http://schemas.microsoft.com/office/powerpoint/2010/main" val="387682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Gestion des eaux pluviales conforme au schéma directeur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infiltration à la parcelle demandée aux entreprises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espaces communs (voiries, cheminements, espaces verts) = noues + bassins d’infiltration dimensionnés pour une trentennale (mais capacité du bassin principal pour une pluie centennale)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Surveillance des ouvrages : 2 fois / an + après pluie décennale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Réalisation d’analyses des eaux collectées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Demande aux futures entreprises de respecter des préconisations pour éviter tout risque de pollution</a:t>
            </a:r>
          </a:p>
          <a:p>
            <a:endParaRPr lang="fr-FR" dirty="0"/>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23</a:t>
            </a:fld>
            <a:endParaRPr lang="fr-FR"/>
          </a:p>
        </p:txBody>
      </p:sp>
    </p:spTree>
    <p:extLst>
      <p:ext uri="{BB962C8B-B14F-4D97-AF65-F5344CB8AC3E}">
        <p14:creationId xmlns:p14="http://schemas.microsoft.com/office/powerpoint/2010/main" val="1103959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Modélisation théorique de l’emplacement des bassins d’infiltration, et dimensionnement de chaque ouvrage par bassin versant</a:t>
            </a:r>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24</a:t>
            </a:fld>
            <a:endParaRPr lang="fr-FR"/>
          </a:p>
        </p:txBody>
      </p:sp>
    </p:spTree>
    <p:extLst>
      <p:ext uri="{BB962C8B-B14F-4D97-AF65-F5344CB8AC3E}">
        <p14:creationId xmlns:p14="http://schemas.microsoft.com/office/powerpoint/2010/main" val="2721987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Plantations : slide suivante</a:t>
            </a:r>
          </a:p>
          <a:p>
            <a:r>
              <a:rPr lang="fr-FR" dirty="0"/>
              <a:t>Zone N : bosquet</a:t>
            </a:r>
          </a:p>
          <a:p>
            <a:r>
              <a:rPr lang="fr-FR" dirty="0"/>
              <a:t>Maintien des haies : mention dans les actes de vente</a:t>
            </a:r>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25</a:t>
            </a:fld>
            <a:endParaRPr lang="fr-FR"/>
          </a:p>
        </p:txBody>
      </p:sp>
    </p:spTree>
    <p:extLst>
      <p:ext uri="{BB962C8B-B14F-4D97-AF65-F5344CB8AC3E}">
        <p14:creationId xmlns:p14="http://schemas.microsoft.com/office/powerpoint/2010/main" val="25207525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Intérêt de ces aménagements dans le cadre de la phase 2 = intégration paysagère + préservation de la ressource en eau (limitation du ruissellement) compte-tenu de la proximité du périmètre de protection de captage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Création de haies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Transformation des alignements d’arbres plantés dans le cadre de la phase 1 en haie bocagère (225 ml), poursuivis sur le reste de la rue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Création de haies à plat ou sur talus (1885 ml)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Restauration de haies bordant les propriétés au sud-est (150 ml)</a:t>
            </a:r>
          </a:p>
          <a:p>
            <a:r>
              <a:rPr lang="fr-FR" dirty="0"/>
              <a:t>= 2260 ml de plantations</a:t>
            </a:r>
          </a:p>
          <a:p>
            <a:r>
              <a:rPr lang="fr-FR" dirty="0"/>
              <a:t>+ 2 bosquets (8900 m²)</a:t>
            </a:r>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26</a:t>
            </a:fld>
            <a:endParaRPr lang="fr-FR"/>
          </a:p>
        </p:txBody>
      </p:sp>
    </p:spTree>
    <p:extLst>
      <p:ext uri="{BB962C8B-B14F-4D97-AF65-F5344CB8AC3E}">
        <p14:creationId xmlns:p14="http://schemas.microsoft.com/office/powerpoint/2010/main" val="3691849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Liaison douce : lien avec le chemin du </a:t>
            </a:r>
            <a:r>
              <a:rPr lang="fr-FR" dirty="0" err="1"/>
              <a:t>Pissot</a:t>
            </a:r>
            <a:r>
              <a:rPr lang="fr-FR" dirty="0"/>
              <a:t> (GR de Pays au sud) + création d’une voie douce en cours pour relier la zone aux </a:t>
            </a:r>
            <a:r>
              <a:rPr lang="fr-FR" dirty="0" err="1"/>
              <a:t>Ronchettes</a:t>
            </a:r>
            <a:r>
              <a:rPr lang="fr-FR" dirty="0"/>
              <a:t> / la Chevalerie / centre-ville / zone Delta</a:t>
            </a:r>
          </a:p>
          <a:p>
            <a:r>
              <a:rPr lang="fr-FR" dirty="0"/>
              <a:t>Eclairage public : éteint de 21h à 7h</a:t>
            </a:r>
          </a:p>
        </p:txBody>
      </p:sp>
      <p:sp>
        <p:nvSpPr>
          <p:cNvPr id="4" name="Espace réservé du numéro de diapositive 3"/>
          <p:cNvSpPr>
            <a:spLocks noGrp="1"/>
          </p:cNvSpPr>
          <p:nvPr>
            <p:ph type="sldNum" sz="quarter" idx="5"/>
          </p:nvPr>
        </p:nvSpPr>
        <p:spPr/>
        <p:txBody>
          <a:bodyPr/>
          <a:lstStyle/>
          <a:p>
            <a:fld id="{19FA8EA6-719A-4E74-8E71-436640169481}" type="slidenum">
              <a:rPr lang="fr-FR" smtClean="0"/>
              <a:t>27</a:t>
            </a:fld>
            <a:endParaRPr lang="fr-FR"/>
          </a:p>
        </p:txBody>
      </p:sp>
    </p:spTree>
    <p:extLst>
      <p:ext uri="{BB962C8B-B14F-4D97-AF65-F5344CB8AC3E}">
        <p14:creationId xmlns:p14="http://schemas.microsoft.com/office/powerpoint/2010/main" val="1852439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F61AB0A-6C60-47EB-A618-6A7F5A7CDE25}" type="datetimeFigureOut">
              <a:rPr lang="fr-FR" smtClean="0"/>
              <a:t>17/07/2026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1801509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F61AB0A-6C60-47EB-A618-6A7F5A7CDE25}" type="datetimeFigureOut">
              <a:rPr lang="fr-FR" smtClean="0"/>
              <a:t>17/07/2026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2822061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F61AB0A-6C60-47EB-A618-6A7F5A7CDE25}" type="datetimeFigureOut">
              <a:rPr lang="fr-FR" smtClean="0"/>
              <a:t>17/07/2026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1569036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F61AB0A-6C60-47EB-A618-6A7F5A7CDE25}" type="datetimeFigureOut">
              <a:rPr lang="fr-FR" smtClean="0"/>
              <a:t>17/07/2026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3363142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F61AB0A-6C60-47EB-A618-6A7F5A7CDE25}" type="datetimeFigureOut">
              <a:rPr lang="fr-FR" smtClean="0"/>
              <a:t>17/07/2026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4246031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F61AB0A-6C60-47EB-A618-6A7F5A7CDE25}" type="datetimeFigureOut">
              <a:rPr lang="fr-FR" smtClean="0"/>
              <a:t>17/07/2026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2010918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61AB0A-6C60-47EB-A618-6A7F5A7CDE25}" type="datetimeFigureOut">
              <a:rPr lang="fr-FR" smtClean="0"/>
              <a:t>17/07/2026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3045279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F61AB0A-6C60-47EB-A618-6A7F5A7CDE25}" type="datetimeFigureOut">
              <a:rPr lang="fr-FR" smtClean="0"/>
              <a:t>17/07/2026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448694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F61AB0A-6C60-47EB-A618-6A7F5A7CDE25}" type="datetimeFigureOut">
              <a:rPr lang="fr-FR" smtClean="0"/>
              <a:t>17/07/2026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4212187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F61AB0A-6C60-47EB-A618-6A7F5A7CDE25}" type="datetimeFigureOut">
              <a:rPr lang="fr-FR" smtClean="0"/>
              <a:t>17/07/2026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3225087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F61AB0A-6C60-47EB-A618-6A7F5A7CDE25}" type="datetimeFigureOut">
              <a:rPr lang="fr-FR" smtClean="0"/>
              <a:t>17/07/2026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007C7D-701E-4C86-8356-9DF52CAC45F8}" type="slidenum">
              <a:rPr lang="fr-FR" smtClean="0"/>
              <a:t>‹N°›</a:t>
            </a:fld>
            <a:endParaRPr lang="fr-FR"/>
          </a:p>
        </p:txBody>
      </p:sp>
    </p:spTree>
    <p:extLst>
      <p:ext uri="{BB962C8B-B14F-4D97-AF65-F5344CB8AC3E}">
        <p14:creationId xmlns:p14="http://schemas.microsoft.com/office/powerpoint/2010/main" val="1302709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1AB0A-6C60-47EB-A618-6A7F5A7CDE25}" type="datetimeFigureOut">
              <a:rPr lang="fr-FR" smtClean="0"/>
              <a:t>17/07/2026</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07C7D-701E-4C86-8356-9DF52CAC45F8}" type="slidenum">
              <a:rPr lang="fr-FR" smtClean="0"/>
              <a:t>‹N°›</a:t>
            </a:fld>
            <a:endParaRPr lang="fr-FR"/>
          </a:p>
        </p:txBody>
      </p:sp>
    </p:spTree>
    <p:extLst>
      <p:ext uri="{BB962C8B-B14F-4D97-AF65-F5344CB8AC3E}">
        <p14:creationId xmlns:p14="http://schemas.microsoft.com/office/powerpoint/2010/main" val="333475706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2C_7930286C.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BBD4E7-BC46-D9B9-E96F-55FFA431CDBF}"/>
              </a:ext>
            </a:extLst>
          </p:cNvPr>
          <p:cNvSpPr>
            <a:spLocks noGrp="1"/>
          </p:cNvSpPr>
          <p:nvPr>
            <p:ph type="ctrTitle"/>
          </p:nvPr>
        </p:nvSpPr>
        <p:spPr>
          <a:xfrm>
            <a:off x="1032387" y="424592"/>
            <a:ext cx="10087897" cy="1200330"/>
          </a:xfrm>
        </p:spPr>
        <p:style>
          <a:lnRef idx="1">
            <a:schemeClr val="accent6"/>
          </a:lnRef>
          <a:fillRef idx="2">
            <a:schemeClr val="accent6"/>
          </a:fillRef>
          <a:effectRef idx="1">
            <a:schemeClr val="accent6"/>
          </a:effectRef>
          <a:fontRef idx="minor">
            <a:schemeClr val="dk1"/>
          </a:fontRef>
        </p:style>
        <p:txBody>
          <a:bodyPr>
            <a:normAutofit/>
          </a:bodyPr>
          <a:lstStyle/>
          <a:p>
            <a:r>
              <a:rPr lang="fr-FR" sz="3200" dirty="0"/>
              <a:t>REUNION  PUBLIQUE  n° 1  du  22  JUILLET 2026</a:t>
            </a:r>
            <a:br>
              <a:rPr lang="fr-FR" sz="3200" dirty="0"/>
            </a:br>
            <a:endParaRPr lang="fr-FR" sz="3200" dirty="0"/>
          </a:p>
        </p:txBody>
      </p:sp>
      <p:sp>
        <p:nvSpPr>
          <p:cNvPr id="3" name="Sous-titre 2">
            <a:extLst>
              <a:ext uri="{FF2B5EF4-FFF2-40B4-BE49-F238E27FC236}">
                <a16:creationId xmlns:a16="http://schemas.microsoft.com/office/drawing/2014/main" id="{49D53A69-58DD-0DF9-F817-BFA1983E782A}"/>
              </a:ext>
            </a:extLst>
          </p:cNvPr>
          <p:cNvSpPr>
            <a:spLocks noGrp="1"/>
          </p:cNvSpPr>
          <p:nvPr>
            <p:ph type="subTitle" idx="1"/>
          </p:nvPr>
        </p:nvSpPr>
        <p:spPr>
          <a:xfrm>
            <a:off x="1524000" y="1817222"/>
            <a:ext cx="9144000" cy="528173"/>
          </a:xfrm>
        </p:spPr>
        <p:style>
          <a:lnRef idx="1">
            <a:schemeClr val="accent6"/>
          </a:lnRef>
          <a:fillRef idx="2">
            <a:schemeClr val="accent6"/>
          </a:fillRef>
          <a:effectRef idx="1">
            <a:schemeClr val="accent6"/>
          </a:effectRef>
          <a:fontRef idx="minor">
            <a:schemeClr val="dk1"/>
          </a:fontRef>
        </p:style>
        <p:txBody>
          <a:bodyPr/>
          <a:lstStyle/>
          <a:p>
            <a:r>
              <a:rPr lang="fr-FR" dirty="0"/>
              <a:t>Commune de Saint-Lô – Zone d’activités Agglo21 - 2</a:t>
            </a:r>
            <a:r>
              <a:rPr lang="fr-FR" baseline="30000" dirty="0"/>
              <a:t>ème</a:t>
            </a:r>
            <a:r>
              <a:rPr lang="fr-FR" dirty="0"/>
              <a:t> tranche</a:t>
            </a:r>
          </a:p>
        </p:txBody>
      </p:sp>
      <p:sp>
        <p:nvSpPr>
          <p:cNvPr id="5" name="ZoneTexte 4">
            <a:extLst>
              <a:ext uri="{FF2B5EF4-FFF2-40B4-BE49-F238E27FC236}">
                <a16:creationId xmlns:a16="http://schemas.microsoft.com/office/drawing/2014/main" id="{098399F4-86A0-ED90-6B22-357220911C89}"/>
              </a:ext>
            </a:extLst>
          </p:cNvPr>
          <p:cNvSpPr txBox="1"/>
          <p:nvPr/>
        </p:nvSpPr>
        <p:spPr>
          <a:xfrm>
            <a:off x="1524000" y="2713504"/>
            <a:ext cx="9144000"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a:t>Consultation parallélisée du lundi 13 juillet à 10h00 au mercredi 14 octobre 2026 à 17h00</a:t>
            </a:r>
          </a:p>
          <a:p>
            <a:endParaRPr lang="fr-FR" dirty="0"/>
          </a:p>
          <a:p>
            <a:pPr algn="ctr"/>
            <a:r>
              <a:rPr lang="fr-FR" dirty="0"/>
              <a:t>Commissaire-enquêteur : par décision de Mme la Présidente du Tribunal Administratif de Caen du 5 mai 2026, Mr Alain RENOUF titulaire, Mme Christine BEAUFILS suppléante </a:t>
            </a:r>
          </a:p>
        </p:txBody>
      </p:sp>
      <p:sp>
        <p:nvSpPr>
          <p:cNvPr id="6" name="ZoneTexte 5">
            <a:extLst>
              <a:ext uri="{FF2B5EF4-FFF2-40B4-BE49-F238E27FC236}">
                <a16:creationId xmlns:a16="http://schemas.microsoft.com/office/drawing/2014/main" id="{45D73777-A05E-9296-A945-6F720E072C4B}"/>
              </a:ext>
            </a:extLst>
          </p:cNvPr>
          <p:cNvSpPr txBox="1"/>
          <p:nvPr/>
        </p:nvSpPr>
        <p:spPr>
          <a:xfrm>
            <a:off x="1524000" y="4121879"/>
            <a:ext cx="91440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dirty="0"/>
              <a:t>Demandeur : Communauté d’agglomération Saint-Lô Agglo</a:t>
            </a:r>
          </a:p>
        </p:txBody>
      </p:sp>
      <p:sp>
        <p:nvSpPr>
          <p:cNvPr id="7" name="ZoneTexte 6">
            <a:extLst>
              <a:ext uri="{FF2B5EF4-FFF2-40B4-BE49-F238E27FC236}">
                <a16:creationId xmlns:a16="http://schemas.microsoft.com/office/drawing/2014/main" id="{D17E1EA6-0EF1-CDAF-3302-1BD10349934B}"/>
              </a:ext>
            </a:extLst>
          </p:cNvPr>
          <p:cNvSpPr txBox="1"/>
          <p:nvPr/>
        </p:nvSpPr>
        <p:spPr>
          <a:xfrm>
            <a:off x="1524000" y="5283353"/>
            <a:ext cx="914400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fr-FR" dirty="0"/>
              <a:t>NOTA : une seconde réunion publique aura lieu avant la clôture de la consultation, dans cette même salle, le jeudi 1</a:t>
            </a:r>
            <a:r>
              <a:rPr lang="fr-FR" baseline="30000" dirty="0"/>
              <a:t>er</a:t>
            </a:r>
            <a:r>
              <a:rPr lang="fr-FR" dirty="0"/>
              <a:t> octobre 2026 à 18h30</a:t>
            </a:r>
          </a:p>
        </p:txBody>
      </p:sp>
    </p:spTree>
    <p:extLst>
      <p:ext uri="{BB962C8B-B14F-4D97-AF65-F5344CB8AC3E}">
        <p14:creationId xmlns:p14="http://schemas.microsoft.com/office/powerpoint/2010/main" val="245736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9BBDE2-858E-53AE-6BDC-D26FC5127889}"/>
              </a:ext>
            </a:extLst>
          </p:cNvPr>
          <p:cNvSpPr>
            <a:spLocks noGrp="1"/>
          </p:cNvSpPr>
          <p:nvPr>
            <p:ph type="title"/>
          </p:nvPr>
        </p:nvSpPr>
        <p:spPr>
          <a:xfrm>
            <a:off x="727587" y="3067665"/>
            <a:ext cx="10872020" cy="3342967"/>
          </a:xfrm>
        </p:spPr>
        <p:style>
          <a:lnRef idx="1">
            <a:schemeClr val="accent6"/>
          </a:lnRef>
          <a:fillRef idx="2">
            <a:schemeClr val="accent6"/>
          </a:fillRef>
          <a:effectRef idx="1">
            <a:schemeClr val="accent6"/>
          </a:effectRef>
          <a:fontRef idx="minor">
            <a:schemeClr val="dk1"/>
          </a:fontRef>
        </p:style>
        <p:txBody>
          <a:bodyPr>
            <a:normAutofit/>
          </a:bodyPr>
          <a:lstStyle/>
          <a:p>
            <a:r>
              <a:rPr lang="fr-FR" sz="2700" b="1" dirty="0"/>
              <a:t>La loi Industrie Verte</a:t>
            </a:r>
            <a:r>
              <a:rPr lang="fr-FR" sz="2700" dirty="0"/>
              <a:t>, entrée en vigueur le 18 novembre 2024, marque un tournant décisif dans la transformation de l'industrie française en vue de réduire son empreinte écologique, de favoriser l'innovation durable. Elle devient aussi un levier essentiel pour garantir la transparence et la prise en compte des préoccupations sociales et environnementales. </a:t>
            </a:r>
            <a:br>
              <a:rPr lang="fr-FR" sz="2700" dirty="0"/>
            </a:br>
            <a:r>
              <a:rPr lang="fr-FR" sz="2700" dirty="0"/>
              <a:t>L'un des aspects fondamentaux de cette loi réside dans la mise en place de </a:t>
            </a:r>
            <a:r>
              <a:rPr lang="fr-FR" sz="2700" b="1" dirty="0"/>
              <a:t>consultations publiques</a:t>
            </a:r>
            <a:r>
              <a:rPr lang="fr-FR" sz="2700" dirty="0"/>
              <a:t> de durée prolongée (trois mois) permettant d’associer les citoyens et les experts à la réflexion sur les mesures à adopter.</a:t>
            </a:r>
          </a:p>
        </p:txBody>
      </p:sp>
      <p:pic>
        <p:nvPicPr>
          <p:cNvPr id="6" name="Image 5" descr="Une image contenant texte, Police, capture d’écran, blanc&#10;&#10;Le contenu généré par l’IA peut être incorrect.">
            <a:extLst>
              <a:ext uri="{FF2B5EF4-FFF2-40B4-BE49-F238E27FC236}">
                <a16:creationId xmlns:a16="http://schemas.microsoft.com/office/drawing/2014/main" id="{6AF3AC22-F98F-9EA0-3F48-1D9A6A948146}"/>
              </a:ext>
            </a:extLst>
          </p:cNvPr>
          <p:cNvPicPr>
            <a:picLocks noChangeAspect="1"/>
          </p:cNvPicPr>
          <p:nvPr/>
        </p:nvPicPr>
        <p:blipFill>
          <a:blip r:embed="rId2"/>
          <a:stretch>
            <a:fillRect/>
          </a:stretch>
        </p:blipFill>
        <p:spPr>
          <a:xfrm>
            <a:off x="3451124" y="780893"/>
            <a:ext cx="7908878" cy="1752985"/>
          </a:xfrm>
          <a:prstGeom prst="rect">
            <a:avLst/>
          </a:prstGeom>
          <a:ln w="57150">
            <a:solidFill>
              <a:schemeClr val="accent6">
                <a:lumMod val="75000"/>
              </a:schemeClr>
            </a:solidFill>
          </a:ln>
        </p:spPr>
        <p:style>
          <a:lnRef idx="1">
            <a:schemeClr val="accent6"/>
          </a:lnRef>
          <a:fillRef idx="2">
            <a:schemeClr val="accent6"/>
          </a:fillRef>
          <a:effectRef idx="1">
            <a:schemeClr val="accent6"/>
          </a:effectRef>
          <a:fontRef idx="minor">
            <a:schemeClr val="dk1"/>
          </a:fontRef>
        </p:style>
      </p:pic>
      <p:pic>
        <p:nvPicPr>
          <p:cNvPr id="8" name="Image 7">
            <a:extLst>
              <a:ext uri="{FF2B5EF4-FFF2-40B4-BE49-F238E27FC236}">
                <a16:creationId xmlns:a16="http://schemas.microsoft.com/office/drawing/2014/main" id="{44713706-BF12-EE5D-40CF-EFCCD840FBE4}"/>
              </a:ext>
            </a:extLst>
          </p:cNvPr>
          <p:cNvPicPr>
            <a:picLocks noChangeAspect="1"/>
          </p:cNvPicPr>
          <p:nvPr/>
        </p:nvPicPr>
        <p:blipFill>
          <a:blip r:embed="rId3"/>
          <a:stretch>
            <a:fillRect/>
          </a:stretch>
        </p:blipFill>
        <p:spPr>
          <a:xfrm>
            <a:off x="727587" y="705080"/>
            <a:ext cx="2148572" cy="2174935"/>
          </a:xfrm>
          <a:prstGeom prst="rect">
            <a:avLst/>
          </a:prstGeom>
        </p:spPr>
      </p:pic>
    </p:spTree>
    <p:extLst>
      <p:ext uri="{BB962C8B-B14F-4D97-AF65-F5344CB8AC3E}">
        <p14:creationId xmlns:p14="http://schemas.microsoft.com/office/powerpoint/2010/main" val="3143698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logiciel, nombre&#10;&#10;Le contenu généré par l’IA peut être incorrect.">
            <a:extLst>
              <a:ext uri="{FF2B5EF4-FFF2-40B4-BE49-F238E27FC236}">
                <a16:creationId xmlns:a16="http://schemas.microsoft.com/office/drawing/2014/main" id="{B9E868AE-C1E8-CF1F-4B61-79CA9FF732C0}"/>
              </a:ext>
            </a:extLst>
          </p:cNvPr>
          <p:cNvPicPr>
            <a:picLocks noChangeAspect="1"/>
          </p:cNvPicPr>
          <p:nvPr/>
        </p:nvPicPr>
        <p:blipFill>
          <a:blip r:embed="rId2"/>
          <a:stretch>
            <a:fillRect/>
          </a:stretch>
        </p:blipFill>
        <p:spPr>
          <a:xfrm>
            <a:off x="285135" y="1"/>
            <a:ext cx="11772461" cy="5633622"/>
          </a:xfrm>
          <a:prstGeom prst="rect">
            <a:avLst/>
          </a:prstGeom>
        </p:spPr>
      </p:pic>
      <p:sp>
        <p:nvSpPr>
          <p:cNvPr id="4" name="ZoneTexte 3">
            <a:extLst>
              <a:ext uri="{FF2B5EF4-FFF2-40B4-BE49-F238E27FC236}">
                <a16:creationId xmlns:a16="http://schemas.microsoft.com/office/drawing/2014/main" id="{1250BD96-AEEC-1D99-144D-BC1A3B22DCF8}"/>
              </a:ext>
            </a:extLst>
          </p:cNvPr>
          <p:cNvSpPr txBox="1"/>
          <p:nvPr/>
        </p:nvSpPr>
        <p:spPr>
          <a:xfrm>
            <a:off x="285135" y="5781368"/>
            <a:ext cx="11598089" cy="923330"/>
          </a:xfrm>
          <a:prstGeom prst="rect">
            <a:avLst/>
          </a:prstGeom>
          <a:noFill/>
        </p:spPr>
        <p:txBody>
          <a:bodyPr wrap="square" rtlCol="0">
            <a:spAutoFit/>
          </a:bodyPr>
          <a:lstStyle/>
          <a:p>
            <a:r>
              <a:rPr lang="fr-FR" b="1" dirty="0">
                <a:solidFill>
                  <a:srgbClr val="FF0000"/>
                </a:solidFill>
              </a:rPr>
              <a:t>L’arrêté préfectoral qui a lancé la consultation est daté du 19 juin 2026.</a:t>
            </a:r>
          </a:p>
          <a:p>
            <a:r>
              <a:rPr lang="fr-FR" b="1" dirty="0">
                <a:solidFill>
                  <a:srgbClr val="FF0000"/>
                </a:solidFill>
              </a:rPr>
              <a:t>La consultation des services associés (commune, CLE du SAGE, ARS) est lancée depuis le 13 mai 2026, et le 3 juin pour l’Autorité environnementale </a:t>
            </a:r>
          </a:p>
        </p:txBody>
      </p:sp>
    </p:spTree>
    <p:extLst>
      <p:ext uri="{BB962C8B-B14F-4D97-AF65-F5344CB8AC3E}">
        <p14:creationId xmlns:p14="http://schemas.microsoft.com/office/powerpoint/2010/main" val="4077857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26FDF93-4A0C-65D8-44ED-CCBD8AC570B2}"/>
              </a:ext>
            </a:extLst>
          </p:cNvPr>
          <p:cNvSpPr>
            <a:spLocks noGrp="1"/>
          </p:cNvSpPr>
          <p:nvPr>
            <p:ph idx="1"/>
          </p:nvPr>
        </p:nvSpPr>
        <p:spPr>
          <a:xfrm>
            <a:off x="817306" y="666135"/>
            <a:ext cx="10557388" cy="5525729"/>
          </a:xfrm>
        </p:spPr>
        <p:style>
          <a:lnRef idx="1">
            <a:schemeClr val="accent5"/>
          </a:lnRef>
          <a:fillRef idx="2">
            <a:schemeClr val="accent5"/>
          </a:fillRef>
          <a:effectRef idx="1">
            <a:schemeClr val="accent5"/>
          </a:effectRef>
          <a:fontRef idx="minor">
            <a:schemeClr val="dk1"/>
          </a:fontRef>
        </p:style>
        <p:txBody>
          <a:bodyPr>
            <a:normAutofit lnSpcReduction="10000"/>
          </a:bodyPr>
          <a:lstStyle/>
          <a:p>
            <a:r>
              <a:rPr lang="fr-FR" dirty="0"/>
              <a:t>Le principe majeur de la réforme est de concentrer les échanges sur un seul site, celui du registré dématérialisé, à l’adresse suivante :  </a:t>
            </a:r>
            <a:r>
              <a:rPr lang="fr-FR" dirty="0">
                <a:solidFill>
                  <a:srgbClr val="FF0000"/>
                </a:solidFill>
              </a:rPr>
              <a:t>https://www.consultation-du-public-agglo21.fr</a:t>
            </a:r>
          </a:p>
          <a:p>
            <a:pPr marL="0" indent="0">
              <a:buNone/>
            </a:pPr>
            <a:r>
              <a:rPr lang="fr-FR" dirty="0"/>
              <a:t>Y seront regroupés, au fur et à mesure de leur arrivée :</a:t>
            </a:r>
          </a:p>
          <a:p>
            <a:pPr>
              <a:buFontTx/>
              <a:buChar char="-"/>
            </a:pPr>
            <a:r>
              <a:rPr lang="fr-FR" dirty="0"/>
              <a:t>Toutes les contributions déposées sur le registre ;</a:t>
            </a:r>
          </a:p>
          <a:p>
            <a:pPr>
              <a:buFontTx/>
              <a:buChar char="-"/>
            </a:pPr>
            <a:r>
              <a:rPr lang="fr-FR" dirty="0"/>
              <a:t>Celles déposées sur le registre papier en mairie de Saint-Lô ;</a:t>
            </a:r>
          </a:p>
          <a:p>
            <a:pPr>
              <a:buFontTx/>
              <a:buChar char="-"/>
            </a:pPr>
            <a:r>
              <a:rPr lang="fr-FR" dirty="0"/>
              <a:t>Les courriels reçus sur l’adresse mail spécifique ;</a:t>
            </a:r>
          </a:p>
          <a:p>
            <a:pPr>
              <a:buFontTx/>
              <a:buChar char="-"/>
            </a:pPr>
            <a:r>
              <a:rPr lang="fr-FR" dirty="0"/>
              <a:t>Les avis des services consultés ;</a:t>
            </a:r>
          </a:p>
          <a:p>
            <a:pPr>
              <a:buFontTx/>
              <a:buChar char="-"/>
            </a:pPr>
            <a:r>
              <a:rPr lang="fr-FR" dirty="0"/>
              <a:t>Les réponses du porteur de projet à ces avis ;</a:t>
            </a:r>
          </a:p>
          <a:p>
            <a:pPr>
              <a:buFontTx/>
              <a:buChar char="-"/>
            </a:pPr>
            <a:r>
              <a:rPr lang="fr-FR" dirty="0"/>
              <a:t>Les comptes-rendus des deux réunions publiques ;</a:t>
            </a:r>
          </a:p>
          <a:p>
            <a:pPr>
              <a:buFontTx/>
              <a:buChar char="-"/>
            </a:pPr>
            <a:r>
              <a:rPr lang="fr-FR" dirty="0"/>
              <a:t>Ainsi que les éventuelles informations complémentaires produites par le porteur de projet.</a:t>
            </a:r>
          </a:p>
        </p:txBody>
      </p:sp>
    </p:spTree>
    <p:extLst>
      <p:ext uri="{BB962C8B-B14F-4D97-AF65-F5344CB8AC3E}">
        <p14:creationId xmlns:p14="http://schemas.microsoft.com/office/powerpoint/2010/main" val="3828024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957015-D7BF-73D5-A775-9B53B7525F3C}"/>
              </a:ext>
            </a:extLst>
          </p:cNvPr>
          <p:cNvSpPr>
            <a:spLocks/>
          </p:cNvSpPr>
          <p:nvPr/>
        </p:nvSpPr>
        <p:spPr>
          <a:xfrm>
            <a:off x="0" y="5850294"/>
            <a:ext cx="12192000" cy="1007705"/>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descr="Une image contenant Police, Graphique, noir, graphisme&#10;&#10;Le contenu généré par l’IA peut être incorrect.">
            <a:extLst>
              <a:ext uri="{FF2B5EF4-FFF2-40B4-BE49-F238E27FC236}">
                <a16:creationId xmlns:a16="http://schemas.microsoft.com/office/drawing/2014/main" id="{DA7967C5-C7A7-4A04-02D2-1098EEA203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7495" y="5891553"/>
            <a:ext cx="1501427" cy="901139"/>
          </a:xfrm>
          <a:prstGeom prst="rect">
            <a:avLst/>
          </a:prstGeom>
        </p:spPr>
      </p:pic>
      <p:sp>
        <p:nvSpPr>
          <p:cNvPr id="4" name="ZoneTexte 3">
            <a:extLst>
              <a:ext uri="{FF2B5EF4-FFF2-40B4-BE49-F238E27FC236}">
                <a16:creationId xmlns:a16="http://schemas.microsoft.com/office/drawing/2014/main" id="{5803CD83-41F1-1AC1-8192-157DE967EA89}"/>
              </a:ext>
            </a:extLst>
          </p:cNvPr>
          <p:cNvSpPr txBox="1"/>
          <p:nvPr/>
        </p:nvSpPr>
        <p:spPr>
          <a:xfrm>
            <a:off x="3451719" y="1741121"/>
            <a:ext cx="8556251" cy="1677575"/>
          </a:xfrm>
          <a:prstGeom prst="rect">
            <a:avLst/>
          </a:prstGeom>
          <a:noFill/>
        </p:spPr>
        <p:txBody>
          <a:bodyPr wrap="square" rtlCol="0">
            <a:spAutoFit/>
          </a:bodyPr>
          <a:lstStyle/>
          <a:p>
            <a:pPr>
              <a:lnSpc>
                <a:spcPts val="6400"/>
              </a:lnSpc>
            </a:pPr>
            <a:r>
              <a:rPr lang="fr-FR" sz="4400" b="1" dirty="0">
                <a:solidFill>
                  <a:srgbClr val="353A46"/>
                </a:solidFill>
                <a:cs typeface="Afacad Flux" pitchFamily="2" charset="0"/>
              </a:rPr>
              <a:t>Demande d’autorisation environnementale</a:t>
            </a:r>
          </a:p>
        </p:txBody>
      </p:sp>
      <p:sp>
        <p:nvSpPr>
          <p:cNvPr id="8" name="ZoneTexte 7">
            <a:extLst>
              <a:ext uri="{FF2B5EF4-FFF2-40B4-BE49-F238E27FC236}">
                <a16:creationId xmlns:a16="http://schemas.microsoft.com/office/drawing/2014/main" id="{C3D7E11A-0E8D-20B2-56E3-63F9E2E9C6FB}"/>
              </a:ext>
            </a:extLst>
          </p:cNvPr>
          <p:cNvSpPr txBox="1"/>
          <p:nvPr/>
        </p:nvSpPr>
        <p:spPr>
          <a:xfrm>
            <a:off x="3451719" y="3392748"/>
            <a:ext cx="7598902" cy="584775"/>
          </a:xfrm>
          <a:prstGeom prst="rect">
            <a:avLst/>
          </a:prstGeom>
          <a:noFill/>
        </p:spPr>
        <p:txBody>
          <a:bodyPr wrap="square" rtlCol="0">
            <a:spAutoFit/>
          </a:bodyPr>
          <a:lstStyle/>
          <a:p>
            <a:r>
              <a:rPr lang="fr-FR" sz="3200">
                <a:solidFill>
                  <a:srgbClr val="353A46"/>
                </a:solidFill>
                <a:latin typeface="+mj-lt"/>
                <a:cs typeface="Afacad Flux" pitchFamily="2" charset="0"/>
              </a:rPr>
              <a:t>Réalisation de la phase 2 d’Agglo21</a:t>
            </a:r>
          </a:p>
        </p:txBody>
      </p:sp>
      <p:sp>
        <p:nvSpPr>
          <p:cNvPr id="9" name="Rectangle 8">
            <a:extLst>
              <a:ext uri="{FF2B5EF4-FFF2-40B4-BE49-F238E27FC236}">
                <a16:creationId xmlns:a16="http://schemas.microsoft.com/office/drawing/2014/main" id="{C4C5242A-C1E8-B79D-9249-7EEA3CA30B34}"/>
              </a:ext>
            </a:extLst>
          </p:cNvPr>
          <p:cNvSpPr/>
          <p:nvPr/>
        </p:nvSpPr>
        <p:spPr>
          <a:xfrm>
            <a:off x="627317" y="551765"/>
            <a:ext cx="4995270" cy="369332"/>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a:latin typeface="+mj-lt"/>
                <a:cs typeface="Afacad Flux" pitchFamily="2" charset="0"/>
              </a:rPr>
              <a:t>DIRECTION DU CYCLE DE L’EAU ET DES INFRASTRUCTURES</a:t>
            </a:r>
          </a:p>
        </p:txBody>
      </p:sp>
      <p:pic>
        <p:nvPicPr>
          <p:cNvPr id="13" name="Image 12" descr="Une image contenant Police, Graphique, capture d’écran, conception&#10;&#10;Description générée automatiquement">
            <a:extLst>
              <a:ext uri="{FF2B5EF4-FFF2-40B4-BE49-F238E27FC236}">
                <a16:creationId xmlns:a16="http://schemas.microsoft.com/office/drawing/2014/main" id="{AF5E154D-88B4-79A0-5DF2-4F924EE03927}"/>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1170781" y="1141058"/>
            <a:ext cx="744283" cy="740345"/>
          </a:xfrm>
          <a:prstGeom prst="rect">
            <a:avLst/>
          </a:prstGeom>
        </p:spPr>
      </p:pic>
      <p:sp>
        <p:nvSpPr>
          <p:cNvPr id="3" name="ZoneTexte 2">
            <a:extLst>
              <a:ext uri="{FF2B5EF4-FFF2-40B4-BE49-F238E27FC236}">
                <a16:creationId xmlns:a16="http://schemas.microsoft.com/office/drawing/2014/main" id="{4862BEAB-E699-4A4B-CB2E-14B490286927}"/>
              </a:ext>
            </a:extLst>
          </p:cNvPr>
          <p:cNvSpPr txBox="1">
            <a:spLocks noGrp="1" noRot="1" noMove="1" noResize="1" noEditPoints="1" noAdjustHandles="1" noChangeArrowheads="1" noChangeShapeType="1"/>
          </p:cNvSpPr>
          <p:nvPr/>
        </p:nvSpPr>
        <p:spPr>
          <a:xfrm>
            <a:off x="10539068" y="425152"/>
            <a:ext cx="1468902" cy="369332"/>
          </a:xfrm>
          <a:prstGeom prst="rect">
            <a:avLst/>
          </a:prstGeom>
          <a:noFill/>
        </p:spPr>
        <p:txBody>
          <a:bodyPr wrap="square">
            <a:spAutoFit/>
          </a:bodyPr>
          <a:lstStyle/>
          <a:p>
            <a:fld id="{32851186-CA78-498B-ABA6-FD7382AD1B0B}" type="datetime1">
              <a:rPr lang="fr-FR" sz="1800" smtClean="0">
                <a:solidFill>
                  <a:schemeClr val="bg1"/>
                </a:solidFill>
                <a:latin typeface="Afacad Flux" pitchFamily="2" charset="0"/>
                <a:cs typeface="Afacad Flux" pitchFamily="2" charset="0"/>
              </a:rPr>
              <a:pPr/>
              <a:t>17/07/2026</a:t>
            </a:fld>
            <a:endParaRPr lang="fr-FR"/>
          </a:p>
        </p:txBody>
      </p:sp>
      <p:sp>
        <p:nvSpPr>
          <p:cNvPr id="6" name="Espace réservé de la date 24">
            <a:extLst>
              <a:ext uri="{FF2B5EF4-FFF2-40B4-BE49-F238E27FC236}">
                <a16:creationId xmlns:a16="http://schemas.microsoft.com/office/drawing/2014/main" id="{DAF065A6-3D28-E60C-9E7E-E254A56EEF06}"/>
              </a:ext>
            </a:extLst>
          </p:cNvPr>
          <p:cNvSpPr>
            <a:spLocks noGrp="1"/>
          </p:cNvSpPr>
          <p:nvPr>
            <p:ph type="dt" sz="half" idx="10"/>
          </p:nvPr>
        </p:nvSpPr>
        <p:spPr>
          <a:xfrm>
            <a:off x="627317" y="6123672"/>
            <a:ext cx="1370479" cy="365125"/>
          </a:xfrm>
        </p:spPr>
        <p:txBody>
          <a:bodyPr/>
          <a:lstStyle/>
          <a:p>
            <a:fld id="{32851186-CA78-498B-ABA6-FD7382AD1B0B}" type="datetime1">
              <a:rPr lang="fr-FR" sz="1600" smtClean="0">
                <a:solidFill>
                  <a:srgbClr val="353A46"/>
                </a:solidFill>
                <a:cs typeface="Afacad Flux" pitchFamily="2" charset="0"/>
              </a:rPr>
              <a:pPr/>
              <a:t>17/07/2026</a:t>
            </a:fld>
            <a:endParaRPr lang="fr-FR" sz="1600">
              <a:solidFill>
                <a:srgbClr val="353A46"/>
              </a:solidFill>
              <a:cs typeface="Afacad Flux" pitchFamily="2" charset="0"/>
            </a:endParaRPr>
          </a:p>
        </p:txBody>
      </p:sp>
    </p:spTree>
    <p:extLst>
      <p:ext uri="{BB962C8B-B14F-4D97-AF65-F5344CB8AC3E}">
        <p14:creationId xmlns:p14="http://schemas.microsoft.com/office/powerpoint/2010/main" val="4186025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514B0-ABC8-E356-1E30-6840668BE060}"/>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CE9F0C8A-0B6D-ABCB-2630-119061543818}"/>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6</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F2F0A5AE-CDC6-2F36-1E4D-5717980F859B}"/>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PLAN</a:t>
            </a:r>
          </a:p>
        </p:txBody>
      </p:sp>
      <p:sp>
        <p:nvSpPr>
          <p:cNvPr id="8" name="Rectangle 7">
            <a:extLst>
              <a:ext uri="{FF2B5EF4-FFF2-40B4-BE49-F238E27FC236}">
                <a16:creationId xmlns:a16="http://schemas.microsoft.com/office/drawing/2014/main" id="{EBA2510D-0CC6-B956-8FD2-80D9B33D3551}"/>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398BE5F4-53F4-0714-64F1-E8F87E53DEB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14" name="ZoneTexte 13">
            <a:extLst>
              <a:ext uri="{FF2B5EF4-FFF2-40B4-BE49-F238E27FC236}">
                <a16:creationId xmlns:a16="http://schemas.microsoft.com/office/drawing/2014/main" id="{7C8667FE-9178-9D4D-B42E-CC1FA4E3AAF9}"/>
              </a:ext>
            </a:extLst>
          </p:cNvPr>
          <p:cNvSpPr txBox="1"/>
          <p:nvPr/>
        </p:nvSpPr>
        <p:spPr>
          <a:xfrm>
            <a:off x="1105335" y="2043154"/>
            <a:ext cx="10429037" cy="4042132"/>
          </a:xfrm>
          <a:prstGeom prst="rect">
            <a:avLst/>
          </a:prstGeom>
          <a:noFill/>
        </p:spPr>
        <p:txBody>
          <a:bodyPr wrap="square">
            <a:spAutoFit/>
          </a:bodyPr>
          <a:lstStyle/>
          <a:p>
            <a:pPr>
              <a:lnSpc>
                <a:spcPts val="2200"/>
              </a:lnSpc>
              <a:buClr>
                <a:srgbClr val="9BC7CB"/>
              </a:buClr>
            </a:pPr>
            <a:r>
              <a:rPr lang="fr-FR" sz="2400" b="1" dirty="0">
                <a:solidFill>
                  <a:srgbClr val="353A46"/>
                </a:solidFill>
              </a:rPr>
              <a:t>Contexte</a:t>
            </a:r>
          </a:p>
          <a:p>
            <a:pPr marL="342900" indent="-342900">
              <a:lnSpc>
                <a:spcPts val="2200"/>
              </a:lnSpc>
              <a:buClr>
                <a:srgbClr val="9BC7CB"/>
              </a:buClr>
              <a:buFont typeface="Wingdings" panose="05000000000000000000" pitchFamily="2" charset="2"/>
              <a:buChar char="§"/>
            </a:pPr>
            <a:r>
              <a:rPr lang="fr-FR" sz="2000" dirty="0">
                <a:solidFill>
                  <a:srgbClr val="353A46"/>
                </a:solidFill>
              </a:rPr>
              <a:t>Présentation de Saint-Lô Agglo</a:t>
            </a:r>
          </a:p>
          <a:p>
            <a:pPr marL="342900" indent="-342900">
              <a:lnSpc>
                <a:spcPts val="2200"/>
              </a:lnSpc>
              <a:buClr>
                <a:srgbClr val="9BC7CB"/>
              </a:buClr>
              <a:buFont typeface="Wingdings" panose="05000000000000000000" pitchFamily="2" charset="2"/>
              <a:buChar char="§"/>
            </a:pPr>
            <a:r>
              <a:rPr lang="fr-FR" sz="2000" dirty="0">
                <a:solidFill>
                  <a:srgbClr val="353A46"/>
                </a:solidFill>
              </a:rPr>
              <a:t>Localisation du projet</a:t>
            </a:r>
          </a:p>
          <a:p>
            <a:pPr marL="342900" indent="-342900">
              <a:lnSpc>
                <a:spcPts val="2200"/>
              </a:lnSpc>
              <a:buClr>
                <a:srgbClr val="9BC7CB"/>
              </a:buClr>
              <a:buFont typeface="Wingdings" panose="05000000000000000000" pitchFamily="2" charset="2"/>
              <a:buChar char="§"/>
            </a:pPr>
            <a:r>
              <a:rPr lang="fr-FR" sz="2000" dirty="0">
                <a:solidFill>
                  <a:srgbClr val="353A46"/>
                </a:solidFill>
              </a:rPr>
              <a:t>Réglementation associée</a:t>
            </a:r>
          </a:p>
          <a:p>
            <a:pPr marL="342900" indent="-342900">
              <a:lnSpc>
                <a:spcPts val="2200"/>
              </a:lnSpc>
              <a:buClr>
                <a:srgbClr val="9BC7CB"/>
              </a:buClr>
              <a:buFont typeface="Wingdings" panose="05000000000000000000" pitchFamily="2" charset="2"/>
              <a:buChar char="§"/>
            </a:pPr>
            <a:endParaRPr lang="fr-FR" sz="2000" dirty="0">
              <a:solidFill>
                <a:srgbClr val="353A46"/>
              </a:solidFill>
            </a:endParaRPr>
          </a:p>
          <a:p>
            <a:pPr>
              <a:lnSpc>
                <a:spcPts val="2200"/>
              </a:lnSpc>
              <a:buClr>
                <a:srgbClr val="9BC7CB"/>
              </a:buClr>
            </a:pPr>
            <a:r>
              <a:rPr lang="fr-FR" sz="2400" b="1" dirty="0">
                <a:solidFill>
                  <a:srgbClr val="353A46"/>
                </a:solidFill>
              </a:rPr>
              <a:t>Caractéristiques du projet</a:t>
            </a:r>
          </a:p>
          <a:p>
            <a:pPr marL="342900" indent="-342900">
              <a:lnSpc>
                <a:spcPts val="2200"/>
              </a:lnSpc>
              <a:buClr>
                <a:srgbClr val="9BC7CB"/>
              </a:buClr>
              <a:buFont typeface="Wingdings" panose="05000000000000000000" pitchFamily="2" charset="2"/>
              <a:buChar char="§"/>
            </a:pPr>
            <a:r>
              <a:rPr lang="fr-FR" sz="2000" dirty="0">
                <a:solidFill>
                  <a:srgbClr val="353A46"/>
                </a:solidFill>
              </a:rPr>
              <a:t>Présentation de la phase 2</a:t>
            </a:r>
          </a:p>
          <a:p>
            <a:pPr marL="342900" indent="-342900">
              <a:lnSpc>
                <a:spcPts val="2200"/>
              </a:lnSpc>
              <a:buClr>
                <a:srgbClr val="9BC7CB"/>
              </a:buClr>
              <a:buFont typeface="Wingdings" panose="05000000000000000000" pitchFamily="2" charset="2"/>
              <a:buChar char="§"/>
            </a:pPr>
            <a:r>
              <a:rPr lang="fr-FR" sz="2000" dirty="0">
                <a:solidFill>
                  <a:srgbClr val="353A46"/>
                </a:solidFill>
              </a:rPr>
              <a:t>Incidences</a:t>
            </a:r>
          </a:p>
          <a:p>
            <a:pPr marL="342900" indent="-342900">
              <a:lnSpc>
                <a:spcPts val="2200"/>
              </a:lnSpc>
              <a:buClr>
                <a:srgbClr val="9BC7CB"/>
              </a:buClr>
              <a:buFont typeface="Wingdings" panose="05000000000000000000" pitchFamily="2" charset="2"/>
              <a:buChar char="§"/>
            </a:pPr>
            <a:r>
              <a:rPr lang="fr-FR" sz="2000" dirty="0">
                <a:solidFill>
                  <a:srgbClr val="353A46"/>
                </a:solidFill>
              </a:rPr>
              <a:t>Mesures éviter réduire compenser</a:t>
            </a:r>
          </a:p>
          <a:p>
            <a:pPr>
              <a:lnSpc>
                <a:spcPts val="2200"/>
              </a:lnSpc>
              <a:buClr>
                <a:srgbClr val="9BC7CB"/>
              </a:buClr>
            </a:pPr>
            <a:endParaRPr lang="fr-FR" sz="2000" dirty="0">
              <a:solidFill>
                <a:srgbClr val="353A46"/>
              </a:solidFill>
            </a:endParaRPr>
          </a:p>
          <a:p>
            <a:pPr marL="342900" indent="-342900">
              <a:lnSpc>
                <a:spcPts val="2200"/>
              </a:lnSpc>
              <a:buClr>
                <a:srgbClr val="9BC7CB"/>
              </a:buClr>
              <a:buFont typeface="Wingdings" panose="05000000000000000000" pitchFamily="2" charset="2"/>
              <a:buChar char="§"/>
            </a:pPr>
            <a:endParaRPr lang="fr-FR" sz="2000" dirty="0">
              <a:solidFill>
                <a:srgbClr val="353A46"/>
              </a:solidFill>
            </a:endParaRPr>
          </a:p>
          <a:p>
            <a:pPr>
              <a:lnSpc>
                <a:spcPts val="2200"/>
              </a:lnSpc>
              <a:buClr>
                <a:srgbClr val="9BC7CB"/>
              </a:buClr>
            </a:pPr>
            <a:endParaRPr lang="fr-FR" sz="2000" dirty="0">
              <a:solidFill>
                <a:srgbClr val="353A46"/>
              </a:solidFill>
            </a:endParaRPr>
          </a:p>
          <a:p>
            <a:pPr>
              <a:lnSpc>
                <a:spcPts val="2200"/>
              </a:lnSpc>
              <a:buClr>
                <a:srgbClr val="9BC7CB"/>
              </a:buClr>
            </a:pPr>
            <a:endParaRPr lang="fr-FR" sz="2000" b="1" dirty="0">
              <a:solidFill>
                <a:srgbClr val="353A46"/>
              </a:solidFill>
            </a:endParaRPr>
          </a:p>
          <a:p>
            <a:pPr>
              <a:lnSpc>
                <a:spcPts val="2200"/>
              </a:lnSpc>
              <a:buClr>
                <a:srgbClr val="9BC7CB"/>
              </a:buClr>
            </a:pPr>
            <a:endParaRPr lang="fr-FR" sz="2000" dirty="0">
              <a:solidFill>
                <a:srgbClr val="353A46"/>
              </a:solidFill>
            </a:endParaRPr>
          </a:p>
        </p:txBody>
      </p:sp>
    </p:spTree>
    <p:extLst>
      <p:ext uri="{BB962C8B-B14F-4D97-AF65-F5344CB8AC3E}">
        <p14:creationId xmlns:p14="http://schemas.microsoft.com/office/powerpoint/2010/main" val="3845393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087E3-577C-3686-9011-F7FDD3788D85}"/>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D158FE12-8DAF-1798-0371-82276BC0D413}"/>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7</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F07C09FA-A4FD-2B48-45EC-DCF3070E324A}"/>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CONTEXTE</a:t>
            </a:r>
          </a:p>
        </p:txBody>
      </p:sp>
      <p:sp>
        <p:nvSpPr>
          <p:cNvPr id="8" name="Rectangle 7">
            <a:extLst>
              <a:ext uri="{FF2B5EF4-FFF2-40B4-BE49-F238E27FC236}">
                <a16:creationId xmlns:a16="http://schemas.microsoft.com/office/drawing/2014/main" id="{7E22B859-EAED-92B3-76E8-86000A36F663}"/>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A8836AAE-B6FC-7D02-1A62-B334AADDF35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12" name="ZoneTexte 11">
            <a:extLst>
              <a:ext uri="{FF2B5EF4-FFF2-40B4-BE49-F238E27FC236}">
                <a16:creationId xmlns:a16="http://schemas.microsoft.com/office/drawing/2014/main" id="{F789A746-F41D-9B8E-9A76-9304043E914F}"/>
              </a:ext>
            </a:extLst>
          </p:cNvPr>
          <p:cNvSpPr txBox="1"/>
          <p:nvPr/>
        </p:nvSpPr>
        <p:spPr>
          <a:xfrm>
            <a:off x="7509745" y="2776600"/>
            <a:ext cx="4024627"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353A46"/>
                </a:solidFill>
                <a:effectLst/>
                <a:uLnTx/>
                <a:uFillTx/>
                <a:latin typeface="Calibri" panose="020F0502020204030204"/>
                <a:ea typeface="+mn-ea"/>
                <a:cs typeface="+mn-cs"/>
              </a:rPr>
              <a:t>Territoire rural du </a:t>
            </a:r>
            <a:r>
              <a:rPr lang="fr-FR" sz="2000" b="1" dirty="0">
                <a:solidFill>
                  <a:srgbClr val="353A46"/>
                </a:solidFill>
                <a:latin typeface="Calibri" panose="020F0502020204030204"/>
              </a:rPr>
              <a:t>c</a:t>
            </a:r>
            <a:r>
              <a:rPr kumimoji="0" lang="fr-FR" sz="2000" b="1" i="0" u="none" strike="noStrike" kern="1200" cap="none" spc="0" normalizeH="0" baseline="0" noProof="0" dirty="0">
                <a:ln>
                  <a:noFill/>
                </a:ln>
                <a:solidFill>
                  <a:srgbClr val="353A46"/>
                </a:solidFill>
                <a:effectLst/>
                <a:uLnTx/>
                <a:uFillTx/>
                <a:latin typeface="Calibri" panose="020F0502020204030204"/>
                <a:ea typeface="+mn-ea"/>
                <a:cs typeface="+mn-cs"/>
              </a:rPr>
              <a:t>entre Manche</a:t>
            </a:r>
          </a:p>
          <a:p>
            <a:pPr marL="342900" indent="-342900">
              <a:buClr>
                <a:srgbClr val="9BC7CB"/>
              </a:buClr>
              <a:buFont typeface="Wingdings" panose="05000000000000000000" pitchFamily="2" charset="2"/>
              <a:buChar char="§"/>
            </a:pPr>
            <a:r>
              <a:rPr lang="fr-FR" sz="2000" dirty="0">
                <a:solidFill>
                  <a:srgbClr val="353A46"/>
                </a:solidFill>
              </a:rPr>
              <a:t>850 km²</a:t>
            </a:r>
          </a:p>
          <a:p>
            <a:pPr marL="342900" indent="-342900">
              <a:buClr>
                <a:srgbClr val="9BC7CB"/>
              </a:buClr>
              <a:buFont typeface="Wingdings" panose="05000000000000000000" pitchFamily="2" charset="2"/>
              <a:buChar char="§"/>
            </a:pPr>
            <a:r>
              <a:rPr lang="fr-FR" sz="2000" dirty="0">
                <a:solidFill>
                  <a:srgbClr val="353A46"/>
                </a:solidFill>
              </a:rPr>
              <a:t>80 000 habitants</a:t>
            </a:r>
          </a:p>
          <a:p>
            <a:pPr marL="342900" indent="-342900">
              <a:buClr>
                <a:srgbClr val="9BC7CB"/>
              </a:buClr>
              <a:buFont typeface="Wingdings" panose="05000000000000000000" pitchFamily="2" charset="2"/>
              <a:buChar char="§"/>
            </a:pPr>
            <a:r>
              <a:rPr lang="fr-FR" sz="2000" dirty="0">
                <a:solidFill>
                  <a:srgbClr val="353A46"/>
                </a:solidFill>
              </a:rPr>
              <a:t>61 communes</a:t>
            </a:r>
          </a:p>
          <a:p>
            <a:pPr marL="342900" indent="-342900">
              <a:buClr>
                <a:srgbClr val="9BC7CB"/>
              </a:buClr>
              <a:buFont typeface="Wingdings" panose="05000000000000000000" pitchFamily="2" charset="2"/>
              <a:buChar char="§"/>
            </a:pPr>
            <a:r>
              <a:rPr lang="fr-FR" sz="2000" dirty="0">
                <a:solidFill>
                  <a:srgbClr val="353A46"/>
                </a:solidFill>
              </a:rPr>
              <a:t>Territoire à dominante agricole</a:t>
            </a:r>
          </a:p>
        </p:txBody>
      </p:sp>
      <p:pic>
        <p:nvPicPr>
          <p:cNvPr id="13" name="Image 12" descr="Une image contenant texte, carte, atlas&#10;&#10;Le contenu généré par l’IA peut être incorrect.">
            <a:extLst>
              <a:ext uri="{FF2B5EF4-FFF2-40B4-BE49-F238E27FC236}">
                <a16:creationId xmlns:a16="http://schemas.microsoft.com/office/drawing/2014/main" id="{7A047F92-2B5E-86A1-F1BB-BCF3F69A90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466" y="1630441"/>
            <a:ext cx="6224627" cy="4401790"/>
          </a:xfrm>
          <a:prstGeom prst="rect">
            <a:avLst/>
          </a:prstGeom>
        </p:spPr>
      </p:pic>
      <p:sp>
        <p:nvSpPr>
          <p:cNvPr id="2" name="ZoneTexte 1">
            <a:extLst>
              <a:ext uri="{FF2B5EF4-FFF2-40B4-BE49-F238E27FC236}">
                <a16:creationId xmlns:a16="http://schemas.microsoft.com/office/drawing/2014/main" id="{B245C8F8-3FBF-00EE-6C50-DC547FBF87F4}"/>
              </a:ext>
            </a:extLst>
          </p:cNvPr>
          <p:cNvSpPr txBox="1"/>
          <p:nvPr/>
        </p:nvSpPr>
        <p:spPr>
          <a:xfrm>
            <a:off x="1105335" y="1480355"/>
            <a:ext cx="7020748" cy="584775"/>
          </a:xfrm>
          <a:prstGeom prst="rect">
            <a:avLst/>
          </a:prstGeom>
          <a:noFill/>
        </p:spPr>
        <p:txBody>
          <a:bodyPr wrap="square" rtlCol="0">
            <a:spAutoFit/>
          </a:bodyPr>
          <a:lstStyle/>
          <a:p>
            <a:r>
              <a:rPr lang="fr-FR" sz="3200" b="1">
                <a:solidFill>
                  <a:srgbClr val="353A46"/>
                </a:solidFill>
              </a:rPr>
              <a:t>Saint-Lô Agglo</a:t>
            </a:r>
            <a:endParaRPr lang="fr-FR" sz="3200">
              <a:solidFill>
                <a:srgbClr val="353A46"/>
              </a:solidFill>
            </a:endParaRPr>
          </a:p>
        </p:txBody>
      </p:sp>
    </p:spTree>
    <p:extLst>
      <p:ext uri="{BB962C8B-B14F-4D97-AF65-F5344CB8AC3E}">
        <p14:creationId xmlns:p14="http://schemas.microsoft.com/office/powerpoint/2010/main" val="569297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69787-522E-42FE-1F06-1775C4458DBD}"/>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84815976-B394-0098-DD19-DE71DA3FBACC}"/>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8</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6BCE416B-F152-023D-D258-20354B88B2B1}"/>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CONTEXTE</a:t>
            </a:r>
          </a:p>
        </p:txBody>
      </p:sp>
      <p:sp>
        <p:nvSpPr>
          <p:cNvPr id="3" name="ZoneTexte 2">
            <a:extLst>
              <a:ext uri="{FF2B5EF4-FFF2-40B4-BE49-F238E27FC236}">
                <a16:creationId xmlns:a16="http://schemas.microsoft.com/office/drawing/2014/main" id="{9B5369D6-A670-7F27-8557-5186CF3F0BC1}"/>
              </a:ext>
            </a:extLst>
          </p:cNvPr>
          <p:cNvSpPr txBox="1"/>
          <p:nvPr/>
        </p:nvSpPr>
        <p:spPr>
          <a:xfrm>
            <a:off x="1105335" y="1480355"/>
            <a:ext cx="7020748" cy="584775"/>
          </a:xfrm>
          <a:prstGeom prst="rect">
            <a:avLst/>
          </a:prstGeom>
          <a:noFill/>
        </p:spPr>
        <p:txBody>
          <a:bodyPr wrap="square" rtlCol="0">
            <a:spAutoFit/>
          </a:bodyPr>
          <a:lstStyle/>
          <a:p>
            <a:r>
              <a:rPr lang="fr-FR" sz="3200" b="1" dirty="0">
                <a:solidFill>
                  <a:srgbClr val="353A46"/>
                </a:solidFill>
              </a:rPr>
              <a:t>Localisation du projet</a:t>
            </a:r>
            <a:endParaRPr lang="fr-FR" sz="3200" dirty="0">
              <a:solidFill>
                <a:srgbClr val="353A46"/>
              </a:solidFill>
            </a:endParaRPr>
          </a:p>
        </p:txBody>
      </p:sp>
      <p:sp>
        <p:nvSpPr>
          <p:cNvPr id="8" name="Rectangle 7">
            <a:extLst>
              <a:ext uri="{FF2B5EF4-FFF2-40B4-BE49-F238E27FC236}">
                <a16:creationId xmlns:a16="http://schemas.microsoft.com/office/drawing/2014/main" id="{2AE9E2F4-BA98-18B2-2E67-758F97C63845}"/>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4452E277-F43D-E3B6-1881-4F5224D6666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grpSp>
        <p:nvGrpSpPr>
          <p:cNvPr id="14" name="Groupe 13">
            <a:extLst>
              <a:ext uri="{FF2B5EF4-FFF2-40B4-BE49-F238E27FC236}">
                <a16:creationId xmlns:a16="http://schemas.microsoft.com/office/drawing/2014/main" id="{B33F9FB8-2F09-D85D-828F-EEBEBE480AF7}"/>
              </a:ext>
            </a:extLst>
          </p:cNvPr>
          <p:cNvGrpSpPr/>
          <p:nvPr/>
        </p:nvGrpSpPr>
        <p:grpSpPr>
          <a:xfrm>
            <a:off x="1019429" y="0"/>
            <a:ext cx="9697986" cy="6858000"/>
            <a:chOff x="1105335" y="-1"/>
            <a:chExt cx="9697986" cy="6858000"/>
          </a:xfrm>
        </p:grpSpPr>
        <p:pic>
          <p:nvPicPr>
            <p:cNvPr id="6" name="Image 5">
              <a:extLst>
                <a:ext uri="{FF2B5EF4-FFF2-40B4-BE49-F238E27FC236}">
                  <a16:creationId xmlns:a16="http://schemas.microsoft.com/office/drawing/2014/main" id="{D3A5E0F9-05E3-525B-700C-339F94032E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335" y="-1"/>
              <a:ext cx="9697986" cy="6858000"/>
            </a:xfrm>
            <a:prstGeom prst="rect">
              <a:avLst/>
            </a:prstGeom>
          </p:spPr>
        </p:pic>
        <p:grpSp>
          <p:nvGrpSpPr>
            <p:cNvPr id="10" name="Groupe 9">
              <a:extLst>
                <a:ext uri="{FF2B5EF4-FFF2-40B4-BE49-F238E27FC236}">
                  <a16:creationId xmlns:a16="http://schemas.microsoft.com/office/drawing/2014/main" id="{25D9C6D8-9F3C-2E30-A916-50C36A46F4E3}"/>
                </a:ext>
              </a:extLst>
            </p:cNvPr>
            <p:cNvGrpSpPr/>
            <p:nvPr/>
          </p:nvGrpSpPr>
          <p:grpSpPr>
            <a:xfrm>
              <a:off x="7818930" y="4792871"/>
              <a:ext cx="700128" cy="720000"/>
              <a:chOff x="6311766" y="2828544"/>
              <a:chExt cx="700128" cy="720000"/>
            </a:xfrm>
          </p:grpSpPr>
          <p:sp>
            <p:nvSpPr>
              <p:cNvPr id="12" name="Ellipse 11">
                <a:extLst>
                  <a:ext uri="{FF2B5EF4-FFF2-40B4-BE49-F238E27FC236}">
                    <a16:creationId xmlns:a16="http://schemas.microsoft.com/office/drawing/2014/main" id="{09515230-7520-7BB6-7894-64D11E38C8E5}"/>
                  </a:ext>
                </a:extLst>
              </p:cNvPr>
              <p:cNvSpPr/>
              <p:nvPr/>
            </p:nvSpPr>
            <p:spPr>
              <a:xfrm>
                <a:off x="6461760" y="2828544"/>
                <a:ext cx="360000" cy="3600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204543E0-E3F3-838D-A108-8462AC193E64}"/>
                  </a:ext>
                </a:extLst>
              </p:cNvPr>
              <p:cNvSpPr txBox="1"/>
              <p:nvPr/>
            </p:nvSpPr>
            <p:spPr>
              <a:xfrm>
                <a:off x="6311766" y="3209990"/>
                <a:ext cx="700128" cy="338554"/>
              </a:xfrm>
              <a:prstGeom prst="rect">
                <a:avLst/>
              </a:prstGeom>
              <a:solidFill>
                <a:srgbClr val="FFFFFF">
                  <a:alpha val="50196"/>
                </a:srgbClr>
              </a:solidFill>
            </p:spPr>
            <p:txBody>
              <a:bodyPr wrap="none" rtlCol="0">
                <a:spAutoFit/>
              </a:bodyPr>
              <a:lstStyle/>
              <a:p>
                <a:r>
                  <a:rPr lang="fr-FR" sz="1600" b="1" dirty="0"/>
                  <a:t>Projet</a:t>
                </a:r>
              </a:p>
            </p:txBody>
          </p:sp>
        </p:grpSp>
      </p:grpSp>
    </p:spTree>
    <p:extLst>
      <p:ext uri="{BB962C8B-B14F-4D97-AF65-F5344CB8AC3E}">
        <p14:creationId xmlns:p14="http://schemas.microsoft.com/office/powerpoint/2010/main" val="2476640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67BBA-5709-9EA7-A52C-69A1F6725D92}"/>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CA091024-6896-8102-DD14-0841AE2F1312}"/>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9</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5AF89718-7AFA-831C-F2F1-90D276CCB73B}"/>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CONTEXTE</a:t>
            </a:r>
          </a:p>
        </p:txBody>
      </p:sp>
      <p:sp>
        <p:nvSpPr>
          <p:cNvPr id="8" name="Rectangle 7">
            <a:extLst>
              <a:ext uri="{FF2B5EF4-FFF2-40B4-BE49-F238E27FC236}">
                <a16:creationId xmlns:a16="http://schemas.microsoft.com/office/drawing/2014/main" id="{DA1D626D-9F49-65E7-C2FA-EB5D34C1C83A}"/>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E1CBF6FA-4796-BD6C-78DB-069811C0E17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pic>
        <p:nvPicPr>
          <p:cNvPr id="7" name="Image 6">
            <a:extLst>
              <a:ext uri="{FF2B5EF4-FFF2-40B4-BE49-F238E27FC236}">
                <a16:creationId xmlns:a16="http://schemas.microsoft.com/office/drawing/2014/main" id="{14FCC176-DF5C-1278-2810-69CCF2C06E65}"/>
              </a:ext>
            </a:extLst>
          </p:cNvPr>
          <p:cNvPicPr>
            <a:picLocks noChangeAspect="1"/>
          </p:cNvPicPr>
          <p:nvPr/>
        </p:nvPicPr>
        <p:blipFill>
          <a:blip r:embed="rId4" cstate="print">
            <a:extLst>
              <a:ext uri="{28A0092B-C50C-407E-A947-70E740481C1C}">
                <a14:useLocalDpi xmlns:a14="http://schemas.microsoft.com/office/drawing/2010/main" val="0"/>
              </a:ext>
            </a:extLst>
          </a:blip>
          <a:srcRect t="10555"/>
          <a:stretch>
            <a:fillRect/>
          </a:stretch>
        </p:blipFill>
        <p:spPr>
          <a:xfrm>
            <a:off x="6463145" y="185634"/>
            <a:ext cx="4849683" cy="6134120"/>
          </a:xfrm>
          <a:prstGeom prst="rect">
            <a:avLst/>
          </a:prstGeom>
        </p:spPr>
      </p:pic>
      <p:sp>
        <p:nvSpPr>
          <p:cNvPr id="6" name="ZoneTexte 5">
            <a:extLst>
              <a:ext uri="{FF2B5EF4-FFF2-40B4-BE49-F238E27FC236}">
                <a16:creationId xmlns:a16="http://schemas.microsoft.com/office/drawing/2014/main" id="{52E47B9D-3C71-522F-E1CE-20E9E1976AFD}"/>
              </a:ext>
            </a:extLst>
          </p:cNvPr>
          <p:cNvSpPr txBox="1"/>
          <p:nvPr/>
        </p:nvSpPr>
        <p:spPr>
          <a:xfrm>
            <a:off x="1105335" y="1513756"/>
            <a:ext cx="5357810" cy="3477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353A46"/>
                </a:solidFill>
                <a:effectLst/>
                <a:uLnTx/>
                <a:uFillTx/>
                <a:latin typeface="Calibri" panose="020F0502020204030204"/>
                <a:ea typeface="+mn-ea"/>
                <a:cs typeface="+mn-cs"/>
              </a:rPr>
              <a:t>Extension de la zone d’activités économiques Agglo21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srgbClr val="353A4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b="1" dirty="0">
                <a:solidFill>
                  <a:srgbClr val="353A46"/>
                </a:solidFill>
                <a:latin typeface="Calibri" panose="020F0502020204030204"/>
              </a:rPr>
              <a:t>Phase 1 :</a:t>
            </a:r>
            <a:endParaRPr kumimoji="0" lang="fr-FR" sz="2000" b="1" i="0" u="none" strike="noStrike" kern="1200" cap="none" spc="0" normalizeH="0" baseline="0" noProof="0" dirty="0">
              <a:ln>
                <a:noFill/>
              </a:ln>
              <a:solidFill>
                <a:srgbClr val="353A46"/>
              </a:solidFill>
              <a:effectLst/>
              <a:uLnTx/>
              <a:uFillTx/>
              <a:latin typeface="Calibri" panose="020F0502020204030204"/>
              <a:ea typeface="+mn-ea"/>
              <a:cs typeface="+mn-cs"/>
            </a:endParaRPr>
          </a:p>
          <a:p>
            <a:pPr marL="342900" indent="-342900">
              <a:buClr>
                <a:srgbClr val="9BC7CB"/>
              </a:buClr>
              <a:buFont typeface="Wingdings" panose="05000000000000000000" pitchFamily="2" charset="2"/>
              <a:buChar char="§"/>
            </a:pPr>
            <a:r>
              <a:rPr lang="fr-FR" sz="2000" dirty="0">
                <a:solidFill>
                  <a:srgbClr val="353A46"/>
                </a:solidFill>
              </a:rPr>
              <a:t>Création en 2013</a:t>
            </a:r>
          </a:p>
          <a:p>
            <a:pPr marL="342900" indent="-342900">
              <a:buClr>
                <a:srgbClr val="9BC7CB"/>
              </a:buClr>
              <a:buFont typeface="Wingdings" panose="05000000000000000000" pitchFamily="2" charset="2"/>
              <a:buChar char="§"/>
            </a:pPr>
            <a:r>
              <a:rPr lang="fr-FR" sz="2000" dirty="0">
                <a:solidFill>
                  <a:srgbClr val="353A46"/>
                </a:solidFill>
              </a:rPr>
              <a:t>15 hectares environ</a:t>
            </a:r>
          </a:p>
          <a:p>
            <a:pPr marL="342900" indent="-342900">
              <a:buClr>
                <a:srgbClr val="9BC7CB"/>
              </a:buClr>
              <a:buFont typeface="Wingdings" panose="05000000000000000000" pitchFamily="2" charset="2"/>
              <a:buChar char="§"/>
            </a:pPr>
            <a:r>
              <a:rPr lang="fr-FR" sz="2000" dirty="0">
                <a:solidFill>
                  <a:srgbClr val="353A46"/>
                </a:solidFill>
              </a:rPr>
              <a:t>Accueil d’entreprises du numérique et l’agroalimentaire, un centre de formation, le pôle Agglo 21, l’Atelier 21…</a:t>
            </a:r>
          </a:p>
          <a:p>
            <a:pPr marL="342900" indent="-342900">
              <a:buClr>
                <a:srgbClr val="9BC7CB"/>
              </a:buClr>
              <a:buFont typeface="Wingdings" panose="05000000000000000000" pitchFamily="2" charset="2"/>
              <a:buChar char="§"/>
            </a:pPr>
            <a:endParaRPr lang="fr-FR" sz="2000" dirty="0">
              <a:solidFill>
                <a:srgbClr val="353A46"/>
              </a:solidFill>
            </a:endParaRPr>
          </a:p>
          <a:p>
            <a:pPr>
              <a:buClr>
                <a:srgbClr val="9BC7CB"/>
              </a:buClr>
            </a:pPr>
            <a:r>
              <a:rPr lang="fr-FR" sz="2000" b="1" dirty="0">
                <a:solidFill>
                  <a:srgbClr val="353A46"/>
                </a:solidFill>
              </a:rPr>
              <a:t>Phase 2 : </a:t>
            </a:r>
            <a:r>
              <a:rPr lang="fr-FR" sz="2000" dirty="0">
                <a:solidFill>
                  <a:srgbClr val="353A46"/>
                </a:solidFill>
              </a:rPr>
              <a:t>13,6 hectares supplémentaires</a:t>
            </a:r>
          </a:p>
        </p:txBody>
      </p:sp>
    </p:spTree>
    <p:extLst>
      <p:ext uri="{BB962C8B-B14F-4D97-AF65-F5344CB8AC3E}">
        <p14:creationId xmlns:p14="http://schemas.microsoft.com/office/powerpoint/2010/main" val="2542072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199F5-1F35-48D1-03B9-95F789A4CADC}"/>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41DF2DDA-0DDA-9514-1F54-AEB4861EB7C6}"/>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10</a:t>
            </a:fld>
            <a:endParaRPr lang="fr-FR" sz="1600">
              <a:solidFill>
                <a:srgbClr val="353A46"/>
              </a:solidFill>
              <a:latin typeface="+mj-lt"/>
              <a:cs typeface="Afacad Flux" pitchFamily="2" charset="0"/>
            </a:endParaRPr>
          </a:p>
        </p:txBody>
      </p:sp>
      <p:sp>
        <p:nvSpPr>
          <p:cNvPr id="8" name="Rectangle 7">
            <a:extLst>
              <a:ext uri="{FF2B5EF4-FFF2-40B4-BE49-F238E27FC236}">
                <a16:creationId xmlns:a16="http://schemas.microsoft.com/office/drawing/2014/main" id="{4FCFBF26-B476-077C-5CA4-96EFAF6BB84C}"/>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85601A18-7662-1011-B321-AEF06090149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pic>
        <p:nvPicPr>
          <p:cNvPr id="4" name="Image 3">
            <a:extLst>
              <a:ext uri="{FF2B5EF4-FFF2-40B4-BE49-F238E27FC236}">
                <a16:creationId xmlns:a16="http://schemas.microsoft.com/office/drawing/2014/main" id="{6138D9AB-578D-9368-7602-19A225DC12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325" y="-16537"/>
            <a:ext cx="9721371" cy="6874536"/>
          </a:xfrm>
          <a:prstGeom prst="rect">
            <a:avLst/>
          </a:prstGeom>
        </p:spPr>
      </p:pic>
      <p:grpSp>
        <p:nvGrpSpPr>
          <p:cNvPr id="10" name="Groupe 9">
            <a:extLst>
              <a:ext uri="{FF2B5EF4-FFF2-40B4-BE49-F238E27FC236}">
                <a16:creationId xmlns:a16="http://schemas.microsoft.com/office/drawing/2014/main" id="{B46FCD88-8759-2BE0-AFEB-2BEBF320817B}"/>
              </a:ext>
            </a:extLst>
          </p:cNvPr>
          <p:cNvGrpSpPr/>
          <p:nvPr/>
        </p:nvGrpSpPr>
        <p:grpSpPr>
          <a:xfrm>
            <a:off x="5190102" y="2828544"/>
            <a:ext cx="2004972" cy="720000"/>
            <a:chOff x="5653398" y="2828544"/>
            <a:chExt cx="2004972" cy="720000"/>
          </a:xfrm>
        </p:grpSpPr>
        <p:sp>
          <p:nvSpPr>
            <p:cNvPr id="5" name="Ellipse 4">
              <a:extLst>
                <a:ext uri="{FF2B5EF4-FFF2-40B4-BE49-F238E27FC236}">
                  <a16:creationId xmlns:a16="http://schemas.microsoft.com/office/drawing/2014/main" id="{B3C5004C-EE5F-2FFF-DC43-ACCA3C4B6D4F}"/>
                </a:ext>
              </a:extLst>
            </p:cNvPr>
            <p:cNvSpPr/>
            <p:nvPr/>
          </p:nvSpPr>
          <p:spPr>
            <a:xfrm>
              <a:off x="6461760" y="2828544"/>
              <a:ext cx="360000" cy="3600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7A9A4EAF-3ED6-7F64-A9CE-07CBCB513ECD}"/>
                </a:ext>
              </a:extLst>
            </p:cNvPr>
            <p:cNvSpPr txBox="1"/>
            <p:nvPr/>
          </p:nvSpPr>
          <p:spPr>
            <a:xfrm>
              <a:off x="5653398" y="3209990"/>
              <a:ext cx="2004972" cy="338554"/>
            </a:xfrm>
            <a:prstGeom prst="rect">
              <a:avLst/>
            </a:prstGeom>
            <a:solidFill>
              <a:srgbClr val="FFFFFF">
                <a:alpha val="50196"/>
              </a:srgbClr>
            </a:solidFill>
          </p:spPr>
          <p:txBody>
            <a:bodyPr wrap="none" rtlCol="0">
              <a:spAutoFit/>
            </a:bodyPr>
            <a:lstStyle/>
            <a:p>
              <a:r>
                <a:rPr lang="fr-FR" sz="1600" b="1" dirty="0"/>
                <a:t>Stade des </a:t>
              </a:r>
              <a:r>
                <a:rPr lang="fr-FR" sz="1600" b="1" dirty="0" err="1"/>
                <a:t>Ronchettes</a:t>
              </a:r>
              <a:endParaRPr lang="fr-FR" sz="1600" b="1" dirty="0"/>
            </a:p>
          </p:txBody>
        </p:sp>
      </p:grpSp>
      <p:grpSp>
        <p:nvGrpSpPr>
          <p:cNvPr id="12" name="Groupe 11">
            <a:extLst>
              <a:ext uri="{FF2B5EF4-FFF2-40B4-BE49-F238E27FC236}">
                <a16:creationId xmlns:a16="http://schemas.microsoft.com/office/drawing/2014/main" id="{FAF4EC95-E090-8A53-4A47-C056B34F79EE}"/>
              </a:ext>
            </a:extLst>
          </p:cNvPr>
          <p:cNvGrpSpPr/>
          <p:nvPr/>
        </p:nvGrpSpPr>
        <p:grpSpPr>
          <a:xfrm>
            <a:off x="3931220" y="2102228"/>
            <a:ext cx="1905778" cy="720000"/>
            <a:chOff x="5702166" y="2828544"/>
            <a:chExt cx="1905778" cy="720000"/>
          </a:xfrm>
        </p:grpSpPr>
        <p:sp>
          <p:nvSpPr>
            <p:cNvPr id="13" name="Ellipse 12">
              <a:extLst>
                <a:ext uri="{FF2B5EF4-FFF2-40B4-BE49-F238E27FC236}">
                  <a16:creationId xmlns:a16="http://schemas.microsoft.com/office/drawing/2014/main" id="{04096EB4-8C1C-FAEC-1B64-79E0D3D88C4D}"/>
                </a:ext>
              </a:extLst>
            </p:cNvPr>
            <p:cNvSpPr/>
            <p:nvPr/>
          </p:nvSpPr>
          <p:spPr>
            <a:xfrm>
              <a:off x="6461760" y="2828544"/>
              <a:ext cx="360000" cy="3600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AB2A63AD-F2E6-8257-907B-DEF989F46AEF}"/>
                </a:ext>
              </a:extLst>
            </p:cNvPr>
            <p:cNvSpPr txBox="1"/>
            <p:nvPr/>
          </p:nvSpPr>
          <p:spPr>
            <a:xfrm>
              <a:off x="5702166" y="3209990"/>
              <a:ext cx="1905778" cy="338554"/>
            </a:xfrm>
            <a:prstGeom prst="rect">
              <a:avLst/>
            </a:prstGeom>
            <a:solidFill>
              <a:srgbClr val="FFFFFF">
                <a:alpha val="50196"/>
              </a:srgbClr>
            </a:solidFill>
          </p:spPr>
          <p:txBody>
            <a:bodyPr wrap="none" rtlCol="0">
              <a:spAutoFit/>
            </a:bodyPr>
            <a:lstStyle/>
            <a:p>
              <a:r>
                <a:rPr lang="fr-FR" sz="1600" b="1" dirty="0"/>
                <a:t>Parc des expositions</a:t>
              </a:r>
            </a:p>
          </p:txBody>
        </p:sp>
      </p:grpSp>
      <p:grpSp>
        <p:nvGrpSpPr>
          <p:cNvPr id="15" name="Groupe 14">
            <a:extLst>
              <a:ext uri="{FF2B5EF4-FFF2-40B4-BE49-F238E27FC236}">
                <a16:creationId xmlns:a16="http://schemas.microsoft.com/office/drawing/2014/main" id="{B66059FE-78D2-D113-F8DA-03CA8BC6EF80}"/>
              </a:ext>
            </a:extLst>
          </p:cNvPr>
          <p:cNvGrpSpPr/>
          <p:nvPr/>
        </p:nvGrpSpPr>
        <p:grpSpPr>
          <a:xfrm>
            <a:off x="2780498" y="3968496"/>
            <a:ext cx="2907206" cy="720000"/>
            <a:chOff x="5190102" y="2828544"/>
            <a:chExt cx="2907206" cy="720000"/>
          </a:xfrm>
        </p:grpSpPr>
        <p:sp>
          <p:nvSpPr>
            <p:cNvPr id="16" name="Ellipse 15">
              <a:extLst>
                <a:ext uri="{FF2B5EF4-FFF2-40B4-BE49-F238E27FC236}">
                  <a16:creationId xmlns:a16="http://schemas.microsoft.com/office/drawing/2014/main" id="{F1829559-5551-6E05-0355-EBD804E50073}"/>
                </a:ext>
              </a:extLst>
            </p:cNvPr>
            <p:cNvSpPr/>
            <p:nvPr/>
          </p:nvSpPr>
          <p:spPr>
            <a:xfrm>
              <a:off x="6461760" y="2828544"/>
              <a:ext cx="360000" cy="3600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4A17D67D-DADC-C922-19D6-428A34CA4CA1}"/>
                </a:ext>
              </a:extLst>
            </p:cNvPr>
            <p:cNvSpPr txBox="1"/>
            <p:nvPr/>
          </p:nvSpPr>
          <p:spPr>
            <a:xfrm>
              <a:off x="5190102" y="3209990"/>
              <a:ext cx="2907206" cy="338554"/>
            </a:xfrm>
            <a:prstGeom prst="rect">
              <a:avLst/>
            </a:prstGeom>
            <a:solidFill>
              <a:srgbClr val="FFFFFF">
                <a:alpha val="50196"/>
              </a:srgbClr>
            </a:solidFill>
          </p:spPr>
          <p:txBody>
            <a:bodyPr wrap="none" rtlCol="0">
              <a:spAutoFit/>
            </a:bodyPr>
            <a:lstStyle/>
            <a:p>
              <a:r>
                <a:rPr lang="fr-FR" sz="1600" b="1" dirty="0"/>
                <a:t>Zone d’activités de la Chevalerie</a:t>
              </a:r>
            </a:p>
          </p:txBody>
        </p:sp>
      </p:grpSp>
    </p:spTree>
    <p:extLst>
      <p:ext uri="{BB962C8B-B14F-4D97-AF65-F5344CB8AC3E}">
        <p14:creationId xmlns:p14="http://schemas.microsoft.com/office/powerpoint/2010/main" val="2473476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75E59-02DC-A5F2-2C0B-E06512601DE5}"/>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527581E5-E41E-505B-DDAC-2F94360E4514}"/>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11</a:t>
            </a:fld>
            <a:endParaRPr lang="fr-FR" sz="1600">
              <a:solidFill>
                <a:srgbClr val="353A46"/>
              </a:solidFill>
              <a:latin typeface="+mj-lt"/>
              <a:cs typeface="Afacad Flux" pitchFamily="2" charset="0"/>
            </a:endParaRPr>
          </a:p>
        </p:txBody>
      </p:sp>
      <p:sp>
        <p:nvSpPr>
          <p:cNvPr id="8" name="Rectangle 7">
            <a:extLst>
              <a:ext uri="{FF2B5EF4-FFF2-40B4-BE49-F238E27FC236}">
                <a16:creationId xmlns:a16="http://schemas.microsoft.com/office/drawing/2014/main" id="{F27A017C-436B-C8B8-0FA8-9CB8A80CC26D}"/>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657F1F1D-A822-248E-B46D-F0FF8E7E94D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pic>
        <p:nvPicPr>
          <p:cNvPr id="3" name="Image 2">
            <a:extLst>
              <a:ext uri="{FF2B5EF4-FFF2-40B4-BE49-F238E27FC236}">
                <a16:creationId xmlns:a16="http://schemas.microsoft.com/office/drawing/2014/main" id="{78D27736-7EAC-8824-BA51-7F4482554158}"/>
              </a:ext>
            </a:extLst>
          </p:cNvPr>
          <p:cNvPicPr>
            <a:picLocks noChangeAspect="1"/>
          </p:cNvPicPr>
          <p:nvPr/>
        </p:nvPicPr>
        <p:blipFill>
          <a:blip r:embed="rId4">
            <a:extLst>
              <a:ext uri="{28A0092B-C50C-407E-A947-70E740481C1C}">
                <a14:useLocalDpi xmlns:a14="http://schemas.microsoft.com/office/drawing/2010/main" val="0"/>
              </a:ext>
            </a:extLst>
          </a:blip>
          <a:srcRect l="6461" t="16852" r="1255" b="29259"/>
          <a:stretch>
            <a:fillRect/>
          </a:stretch>
        </p:blipFill>
        <p:spPr>
          <a:xfrm>
            <a:off x="2044700" y="0"/>
            <a:ext cx="8331200" cy="6879600"/>
          </a:xfrm>
          <a:prstGeom prst="rect">
            <a:avLst/>
          </a:prstGeom>
        </p:spPr>
      </p:pic>
    </p:spTree>
    <p:extLst>
      <p:ext uri="{BB962C8B-B14F-4D97-AF65-F5344CB8AC3E}">
        <p14:creationId xmlns:p14="http://schemas.microsoft.com/office/powerpoint/2010/main" val="1863423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1FCC1-6C89-4D9A-2F2A-8982BCD0C532}"/>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08662C0B-9810-E300-F280-D6E27B6FD478}"/>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12</a:t>
            </a:fld>
            <a:endParaRPr lang="fr-FR" sz="1600">
              <a:solidFill>
                <a:srgbClr val="353A46"/>
              </a:solidFill>
              <a:latin typeface="+mj-lt"/>
              <a:cs typeface="Afacad Flux" pitchFamily="2" charset="0"/>
            </a:endParaRPr>
          </a:p>
        </p:txBody>
      </p:sp>
      <p:sp>
        <p:nvSpPr>
          <p:cNvPr id="8" name="Rectangle 7">
            <a:extLst>
              <a:ext uri="{FF2B5EF4-FFF2-40B4-BE49-F238E27FC236}">
                <a16:creationId xmlns:a16="http://schemas.microsoft.com/office/drawing/2014/main" id="{F1B10BA7-5534-3372-0590-9AC58D9BFDA3}"/>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463FE58F-93CA-1FD4-5076-518F1AE4853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pic>
        <p:nvPicPr>
          <p:cNvPr id="15" name="Image 14">
            <a:extLst>
              <a:ext uri="{FF2B5EF4-FFF2-40B4-BE49-F238E27FC236}">
                <a16:creationId xmlns:a16="http://schemas.microsoft.com/office/drawing/2014/main" id="{9DBDAA82-C418-029C-1C85-2B12320E3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596" y="0"/>
            <a:ext cx="9697986" cy="6858000"/>
          </a:xfrm>
          <a:prstGeom prst="rect">
            <a:avLst/>
          </a:prstGeom>
        </p:spPr>
      </p:pic>
    </p:spTree>
    <p:extLst>
      <p:ext uri="{BB962C8B-B14F-4D97-AF65-F5344CB8AC3E}">
        <p14:creationId xmlns:p14="http://schemas.microsoft.com/office/powerpoint/2010/main" val="92404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49559-AFD6-CCFB-54B4-5D8D0A9E052E}"/>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FF07E03B-B0D3-8CC4-1859-0E0482563A2B}"/>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13</a:t>
            </a:fld>
            <a:endParaRPr lang="fr-FR" sz="1600">
              <a:solidFill>
                <a:srgbClr val="353A46"/>
              </a:solidFill>
              <a:latin typeface="+mj-lt"/>
              <a:cs typeface="Afacad Flux" pitchFamily="2" charset="0"/>
            </a:endParaRPr>
          </a:p>
        </p:txBody>
      </p:sp>
      <p:sp>
        <p:nvSpPr>
          <p:cNvPr id="8" name="Rectangle 7">
            <a:extLst>
              <a:ext uri="{FF2B5EF4-FFF2-40B4-BE49-F238E27FC236}">
                <a16:creationId xmlns:a16="http://schemas.microsoft.com/office/drawing/2014/main" id="{1908906A-21AD-4A07-C7FE-C9E63A753355}"/>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E737E043-E48B-2B21-83B8-9777C520DCC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pic>
        <p:nvPicPr>
          <p:cNvPr id="2" name="Image 1">
            <a:extLst>
              <a:ext uri="{FF2B5EF4-FFF2-40B4-BE49-F238E27FC236}">
                <a16:creationId xmlns:a16="http://schemas.microsoft.com/office/drawing/2014/main" id="{473C8271-CF8E-51FA-E76C-89B8CE273DC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448051" y="142240"/>
            <a:ext cx="4283710" cy="6082971"/>
          </a:xfrm>
          <a:prstGeom prst="rect">
            <a:avLst/>
          </a:prstGeom>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7661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FC648-3B71-5911-0AD0-CB2D5AB4EDBF}"/>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CC852F6B-1D1C-68C1-6E88-8CF1F8F5147F}"/>
              </a:ext>
            </a:extLst>
          </p:cNvPr>
          <p:cNvSpPr txBox="1"/>
          <p:nvPr/>
        </p:nvSpPr>
        <p:spPr>
          <a:xfrm>
            <a:off x="1105335" y="2043154"/>
            <a:ext cx="10429037" cy="2092881"/>
          </a:xfrm>
          <a:prstGeom prst="rect">
            <a:avLst/>
          </a:prstGeom>
          <a:noFill/>
        </p:spPr>
        <p:txBody>
          <a:bodyPr wrap="square">
            <a:spAutoFit/>
          </a:bodyPr>
          <a:lstStyle/>
          <a:p>
            <a:r>
              <a:rPr lang="fr-FR" sz="2000" b="1" dirty="0">
                <a:solidFill>
                  <a:srgbClr val="353A46"/>
                </a:solidFill>
              </a:rPr>
              <a:t>Loi sur l’eau (articles L.214-1 et suivants du Code de l’environnement )</a:t>
            </a:r>
          </a:p>
          <a:p>
            <a:pPr marL="342900" indent="-342900">
              <a:buClr>
                <a:srgbClr val="9BC7CB"/>
              </a:buClr>
              <a:buFont typeface="Wingdings" panose="05000000000000000000" pitchFamily="2" charset="2"/>
              <a:buChar char="§"/>
            </a:pPr>
            <a:r>
              <a:rPr lang="fr-FR" sz="1800" b="1" dirty="0">
                <a:solidFill>
                  <a:srgbClr val="353A46"/>
                </a:solidFill>
              </a:rPr>
              <a:t>Rubrique 2.1.5.0 </a:t>
            </a:r>
            <a:r>
              <a:rPr lang="fr-FR" sz="1800" dirty="0">
                <a:solidFill>
                  <a:srgbClr val="353A46"/>
                </a:solidFill>
              </a:rPr>
              <a:t>(rejets d’eaux pluviales) : </a:t>
            </a:r>
            <a:r>
              <a:rPr lang="fr-FR" sz="1800" b="1" dirty="0">
                <a:solidFill>
                  <a:srgbClr val="353A46"/>
                </a:solidFill>
              </a:rPr>
              <a:t>bassin versant topographique de 40,7 hectares = autorisation</a:t>
            </a:r>
          </a:p>
          <a:p>
            <a:pPr marL="342900" indent="-342900">
              <a:buClr>
                <a:srgbClr val="9BC7CB"/>
              </a:buClr>
              <a:buFont typeface="Wingdings" panose="05000000000000000000" pitchFamily="2" charset="2"/>
              <a:buChar char="§"/>
            </a:pPr>
            <a:endParaRPr lang="fr-FR" b="1" dirty="0">
              <a:solidFill>
                <a:srgbClr val="353A46"/>
              </a:solidFill>
            </a:endParaRPr>
          </a:p>
          <a:p>
            <a:pPr>
              <a:buClr>
                <a:srgbClr val="9BC7CB"/>
              </a:buClr>
            </a:pPr>
            <a:r>
              <a:rPr lang="fr-FR" sz="2000" b="1" dirty="0">
                <a:solidFill>
                  <a:srgbClr val="353A46"/>
                </a:solidFill>
              </a:rPr>
              <a:t>Evaluation environnementale (articles L.122-1 et suivants du Code de l’environnement)</a:t>
            </a:r>
          </a:p>
          <a:p>
            <a:pPr marL="342900" indent="-342900">
              <a:buClr>
                <a:srgbClr val="9BC7CB"/>
              </a:buClr>
              <a:buFont typeface="Wingdings" panose="05000000000000000000" pitchFamily="2" charset="2"/>
              <a:buChar char="§"/>
            </a:pPr>
            <a:r>
              <a:rPr lang="fr-FR" b="1" dirty="0">
                <a:solidFill>
                  <a:srgbClr val="353A46"/>
                </a:solidFill>
              </a:rPr>
              <a:t>Rubrique 39b) : opération d’aménagement de 13,6 hectares = évaluation environnementale</a:t>
            </a:r>
          </a:p>
          <a:p>
            <a:pPr marL="342900" indent="-342900">
              <a:buClr>
                <a:srgbClr val="9BC7CB"/>
              </a:buClr>
              <a:buFont typeface="Wingdings" panose="05000000000000000000" pitchFamily="2" charset="2"/>
              <a:buChar char="§"/>
            </a:pPr>
            <a:endParaRPr lang="fr-FR" dirty="0">
              <a:solidFill>
                <a:srgbClr val="353A46"/>
              </a:solidFill>
            </a:endParaRPr>
          </a:p>
          <a:p>
            <a:pPr>
              <a:buClr>
                <a:srgbClr val="9BC7CB"/>
              </a:buClr>
            </a:pPr>
            <a:endParaRPr lang="fr-FR" dirty="0">
              <a:solidFill>
                <a:srgbClr val="353A46"/>
              </a:solidFill>
            </a:endParaRPr>
          </a:p>
        </p:txBody>
      </p:sp>
      <p:sp>
        <p:nvSpPr>
          <p:cNvPr id="19" name="Espace réservé du numéro de diapositive 23">
            <a:extLst>
              <a:ext uri="{FF2B5EF4-FFF2-40B4-BE49-F238E27FC236}">
                <a16:creationId xmlns:a16="http://schemas.microsoft.com/office/drawing/2014/main" id="{22CAFF69-72EA-E994-2382-F4A369B2F6E4}"/>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14</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2A47995D-2DDD-CF8E-D3B9-6E3B9F598F3E}"/>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CONTEXTE</a:t>
            </a:r>
          </a:p>
        </p:txBody>
      </p:sp>
      <p:sp>
        <p:nvSpPr>
          <p:cNvPr id="3" name="ZoneTexte 2">
            <a:extLst>
              <a:ext uri="{FF2B5EF4-FFF2-40B4-BE49-F238E27FC236}">
                <a16:creationId xmlns:a16="http://schemas.microsoft.com/office/drawing/2014/main" id="{1F397111-A307-45D9-D9F8-DB17D62DD805}"/>
              </a:ext>
            </a:extLst>
          </p:cNvPr>
          <p:cNvSpPr txBox="1"/>
          <p:nvPr/>
        </p:nvSpPr>
        <p:spPr>
          <a:xfrm>
            <a:off x="1105335" y="1480355"/>
            <a:ext cx="7020748" cy="584775"/>
          </a:xfrm>
          <a:prstGeom prst="rect">
            <a:avLst/>
          </a:prstGeom>
          <a:noFill/>
        </p:spPr>
        <p:txBody>
          <a:bodyPr wrap="square" rtlCol="0">
            <a:spAutoFit/>
          </a:bodyPr>
          <a:lstStyle/>
          <a:p>
            <a:r>
              <a:rPr lang="fr-FR" sz="3200" b="1">
                <a:solidFill>
                  <a:srgbClr val="353A46"/>
                </a:solidFill>
              </a:rPr>
              <a:t>Réglementations associées</a:t>
            </a:r>
            <a:endParaRPr lang="fr-FR" sz="3200">
              <a:solidFill>
                <a:srgbClr val="353A46"/>
              </a:solidFill>
            </a:endParaRPr>
          </a:p>
        </p:txBody>
      </p:sp>
      <p:sp>
        <p:nvSpPr>
          <p:cNvPr id="8" name="Rectangle 7">
            <a:extLst>
              <a:ext uri="{FF2B5EF4-FFF2-40B4-BE49-F238E27FC236}">
                <a16:creationId xmlns:a16="http://schemas.microsoft.com/office/drawing/2014/main" id="{356E8481-CD44-166F-1BFA-FF331BE33A71}"/>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D9DDB1DD-5CEB-66C3-4D97-CAC81E000A9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Tree>
    <p:extLst>
      <p:ext uri="{BB962C8B-B14F-4D97-AF65-F5344CB8AC3E}">
        <p14:creationId xmlns:p14="http://schemas.microsoft.com/office/powerpoint/2010/main" val="1335390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E7192-1119-7196-AA48-0F967FD7AB3B}"/>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7CC049BF-251F-96EF-C1FA-0A1BDAC00181}"/>
              </a:ext>
            </a:extLst>
          </p:cNvPr>
          <p:cNvSpPr txBox="1"/>
          <p:nvPr/>
        </p:nvSpPr>
        <p:spPr>
          <a:xfrm>
            <a:off x="1105336" y="2043154"/>
            <a:ext cx="6618426" cy="4370427"/>
          </a:xfrm>
          <a:prstGeom prst="rect">
            <a:avLst/>
          </a:prstGeom>
          <a:noFill/>
        </p:spPr>
        <p:txBody>
          <a:bodyPr wrap="square">
            <a:spAutoFit/>
          </a:bodyPr>
          <a:lstStyle/>
          <a:p>
            <a:pPr>
              <a:buClr>
                <a:srgbClr val="9BC7CB"/>
              </a:buClr>
            </a:pPr>
            <a:r>
              <a:rPr lang="fr-FR" sz="2000" b="1" dirty="0">
                <a:solidFill>
                  <a:srgbClr val="353A46"/>
                </a:solidFill>
              </a:rPr>
              <a:t>Opération d’aménagement pour l’implantation future d’entreprises</a:t>
            </a:r>
          </a:p>
          <a:p>
            <a:pPr marL="342900" indent="-342900">
              <a:buClr>
                <a:srgbClr val="9BC7CB"/>
              </a:buClr>
              <a:buFont typeface="Wingdings" panose="05000000000000000000" pitchFamily="2" charset="2"/>
              <a:buChar char="§"/>
            </a:pPr>
            <a:endParaRPr lang="fr-FR" dirty="0">
              <a:solidFill>
                <a:srgbClr val="353A46"/>
              </a:solidFill>
            </a:endParaRPr>
          </a:p>
          <a:p>
            <a:pPr>
              <a:buClr>
                <a:srgbClr val="9BC7CB"/>
              </a:buClr>
            </a:pPr>
            <a:r>
              <a:rPr lang="fr-FR" sz="2000" b="1" dirty="0">
                <a:solidFill>
                  <a:srgbClr val="353A46"/>
                </a:solidFill>
              </a:rPr>
              <a:t>Activités prévues : </a:t>
            </a:r>
            <a:r>
              <a:rPr lang="fr-FR" dirty="0">
                <a:solidFill>
                  <a:srgbClr val="353A46"/>
                </a:solidFill>
              </a:rPr>
              <a:t>industrie, tertiaire, services et formation</a:t>
            </a:r>
          </a:p>
          <a:p>
            <a:pPr>
              <a:buClr>
                <a:srgbClr val="9BC7CB"/>
              </a:buClr>
            </a:pPr>
            <a:endParaRPr lang="fr-FR" dirty="0">
              <a:solidFill>
                <a:srgbClr val="353A46"/>
              </a:solidFill>
            </a:endParaRPr>
          </a:p>
          <a:p>
            <a:pPr>
              <a:buClr>
                <a:srgbClr val="9BC7CB"/>
              </a:buClr>
            </a:pPr>
            <a:r>
              <a:rPr lang="fr-FR" sz="2000" b="1" dirty="0">
                <a:solidFill>
                  <a:srgbClr val="353A46"/>
                </a:solidFill>
              </a:rPr>
              <a:t>Fonctionnement :</a:t>
            </a:r>
          </a:p>
          <a:p>
            <a:pPr marL="342900" indent="-342900">
              <a:buClr>
                <a:srgbClr val="9BC7CB"/>
              </a:buClr>
              <a:buFont typeface="Wingdings" panose="05000000000000000000" pitchFamily="2" charset="2"/>
              <a:buChar char="§"/>
            </a:pPr>
            <a:r>
              <a:rPr lang="fr-FR" dirty="0">
                <a:solidFill>
                  <a:srgbClr val="353A46"/>
                </a:solidFill>
              </a:rPr>
              <a:t>présence quotidienne de salariés (~580 usagers/jour à horizon 2028),</a:t>
            </a:r>
          </a:p>
          <a:p>
            <a:pPr marL="342900" indent="-342900">
              <a:buClr>
                <a:srgbClr val="9BC7CB"/>
              </a:buClr>
              <a:buFont typeface="Wingdings" panose="05000000000000000000" pitchFamily="2" charset="2"/>
              <a:buChar char="§"/>
            </a:pPr>
            <a:r>
              <a:rPr lang="fr-FR" dirty="0">
                <a:solidFill>
                  <a:srgbClr val="353A46"/>
                </a:solidFill>
              </a:rPr>
              <a:t>fonctionnement en journée principalement.</a:t>
            </a:r>
          </a:p>
          <a:p>
            <a:pPr marL="342900" indent="-342900">
              <a:buClr>
                <a:srgbClr val="9BC7CB"/>
              </a:buClr>
              <a:buFont typeface="Wingdings" panose="05000000000000000000" pitchFamily="2" charset="2"/>
              <a:buChar char="§"/>
            </a:pPr>
            <a:endParaRPr lang="fr-FR" dirty="0">
              <a:solidFill>
                <a:srgbClr val="353A46"/>
              </a:solidFill>
            </a:endParaRPr>
          </a:p>
          <a:p>
            <a:pPr>
              <a:buClr>
                <a:srgbClr val="9BC7CB"/>
              </a:buClr>
            </a:pPr>
            <a:r>
              <a:rPr lang="fr-FR" b="1" dirty="0">
                <a:solidFill>
                  <a:srgbClr val="353A46"/>
                </a:solidFill>
              </a:rPr>
              <a:t>Plusieurs scénarios étudiés </a:t>
            </a:r>
            <a:r>
              <a:rPr lang="fr-FR" dirty="0">
                <a:solidFill>
                  <a:srgbClr val="353A46"/>
                </a:solidFill>
              </a:rPr>
              <a:t>pour tester les effets sur la circulation, le bruit, la qualité de l’air et l’imperméabilisation des sols (scénario le + probable illustré)</a:t>
            </a:r>
          </a:p>
          <a:p>
            <a:pPr marL="342900" indent="-342900">
              <a:buClr>
                <a:srgbClr val="9BC7CB"/>
              </a:buClr>
              <a:buFont typeface="Wingdings" panose="05000000000000000000" pitchFamily="2" charset="2"/>
              <a:buChar char="§"/>
            </a:pPr>
            <a:endParaRPr lang="fr-FR" dirty="0">
              <a:solidFill>
                <a:srgbClr val="353A46"/>
              </a:solidFill>
            </a:endParaRPr>
          </a:p>
          <a:p>
            <a:pPr>
              <a:buClr>
                <a:srgbClr val="9BC7CB"/>
              </a:buClr>
            </a:pPr>
            <a:endParaRPr lang="fr-FR" dirty="0">
              <a:solidFill>
                <a:srgbClr val="353A46"/>
              </a:solidFill>
            </a:endParaRPr>
          </a:p>
        </p:txBody>
      </p:sp>
      <p:sp>
        <p:nvSpPr>
          <p:cNvPr id="19" name="Espace réservé du numéro de diapositive 23">
            <a:extLst>
              <a:ext uri="{FF2B5EF4-FFF2-40B4-BE49-F238E27FC236}">
                <a16:creationId xmlns:a16="http://schemas.microsoft.com/office/drawing/2014/main" id="{AB2F9731-EDA0-17DE-BDD2-CD666FD26488}"/>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15</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A3AEEA11-71E2-E207-0424-83EF7FA2F09E}"/>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CARACTERISTIQUES DU PROJET</a:t>
            </a:r>
          </a:p>
        </p:txBody>
      </p:sp>
      <p:sp>
        <p:nvSpPr>
          <p:cNvPr id="3" name="ZoneTexte 2">
            <a:extLst>
              <a:ext uri="{FF2B5EF4-FFF2-40B4-BE49-F238E27FC236}">
                <a16:creationId xmlns:a16="http://schemas.microsoft.com/office/drawing/2014/main" id="{748E8FD5-A204-C039-F645-BC8724F082EF}"/>
              </a:ext>
            </a:extLst>
          </p:cNvPr>
          <p:cNvSpPr txBox="1"/>
          <p:nvPr/>
        </p:nvSpPr>
        <p:spPr>
          <a:xfrm>
            <a:off x="1105335" y="1480355"/>
            <a:ext cx="7020748" cy="584775"/>
          </a:xfrm>
          <a:prstGeom prst="rect">
            <a:avLst/>
          </a:prstGeom>
          <a:noFill/>
        </p:spPr>
        <p:txBody>
          <a:bodyPr wrap="square" rtlCol="0">
            <a:spAutoFit/>
          </a:bodyPr>
          <a:lstStyle/>
          <a:p>
            <a:r>
              <a:rPr lang="fr-FR" sz="3200" b="1">
                <a:solidFill>
                  <a:srgbClr val="353A46"/>
                </a:solidFill>
              </a:rPr>
              <a:t>Présentation de la phase 2</a:t>
            </a:r>
            <a:endParaRPr lang="fr-FR" sz="3200">
              <a:solidFill>
                <a:srgbClr val="353A46"/>
              </a:solidFill>
            </a:endParaRPr>
          </a:p>
        </p:txBody>
      </p:sp>
      <p:sp>
        <p:nvSpPr>
          <p:cNvPr id="8" name="Rectangle 7">
            <a:extLst>
              <a:ext uri="{FF2B5EF4-FFF2-40B4-BE49-F238E27FC236}">
                <a16:creationId xmlns:a16="http://schemas.microsoft.com/office/drawing/2014/main" id="{970A1647-D043-C4D7-A939-5AF44764CF88}"/>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18A20F9A-65BE-0CCF-CE63-83D6D1D2A96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grpSp>
        <p:nvGrpSpPr>
          <p:cNvPr id="2" name="Groupe 1">
            <a:extLst>
              <a:ext uri="{FF2B5EF4-FFF2-40B4-BE49-F238E27FC236}">
                <a16:creationId xmlns:a16="http://schemas.microsoft.com/office/drawing/2014/main" id="{816A9433-B771-05F2-C222-CA0EA5C8643D}"/>
              </a:ext>
            </a:extLst>
          </p:cNvPr>
          <p:cNvGrpSpPr/>
          <p:nvPr/>
        </p:nvGrpSpPr>
        <p:grpSpPr>
          <a:xfrm>
            <a:off x="7820257" y="1031812"/>
            <a:ext cx="3714115" cy="5204460"/>
            <a:chOff x="0" y="0"/>
            <a:chExt cx="2731135" cy="3890645"/>
          </a:xfrm>
        </p:grpSpPr>
        <p:pic>
          <p:nvPicPr>
            <p:cNvPr id="4" name="Image 3" descr="Une image contenant carte, capture d’écran&#10;&#10;Le contenu généré par l’IA peut être incorrect.">
              <a:extLst>
                <a:ext uri="{FF2B5EF4-FFF2-40B4-BE49-F238E27FC236}">
                  <a16:creationId xmlns:a16="http://schemas.microsoft.com/office/drawing/2014/main" id="{00DC5926-8AC4-4A12-F855-25C66FC5A7CE}"/>
                </a:ext>
              </a:extLst>
            </p:cNvPr>
            <p:cNvPicPr>
              <a:picLocks noChangeAspect="1"/>
            </p:cNvPicPr>
            <p:nvPr/>
          </p:nvPicPr>
          <p:blipFill>
            <a:blip r:embed="rId4"/>
            <a:stretch>
              <a:fillRect/>
            </a:stretch>
          </p:blipFill>
          <p:spPr>
            <a:xfrm>
              <a:off x="0" y="0"/>
              <a:ext cx="2731135" cy="3890645"/>
            </a:xfrm>
            <a:prstGeom prst="rect">
              <a:avLst/>
            </a:prstGeom>
            <a:ln w="9525">
              <a:solidFill>
                <a:schemeClr val="tx1"/>
              </a:solidFill>
            </a:ln>
          </p:spPr>
        </p:pic>
        <p:sp>
          <p:nvSpPr>
            <p:cNvPr id="6" name="Forme libre : forme 5">
              <a:extLst>
                <a:ext uri="{FF2B5EF4-FFF2-40B4-BE49-F238E27FC236}">
                  <a16:creationId xmlns:a16="http://schemas.microsoft.com/office/drawing/2014/main" id="{79E4D44C-7BD1-71DA-6D2A-DEFBB7732A54}"/>
                </a:ext>
              </a:extLst>
            </p:cNvPr>
            <p:cNvSpPr/>
            <p:nvPr/>
          </p:nvSpPr>
          <p:spPr>
            <a:xfrm rot="150200">
              <a:off x="1520190" y="102870"/>
              <a:ext cx="826770" cy="659107"/>
            </a:xfrm>
            <a:custGeom>
              <a:avLst/>
              <a:gdLst>
                <a:gd name="connsiteX0" fmla="*/ 22860 w 685800"/>
                <a:gd name="connsiteY0" fmla="*/ 53340 h 579120"/>
                <a:gd name="connsiteX1" fmla="*/ 0 w 685800"/>
                <a:gd name="connsiteY1" fmla="*/ 106680 h 579120"/>
                <a:gd name="connsiteX2" fmla="*/ 441960 w 685800"/>
                <a:gd name="connsiteY2" fmla="*/ 579120 h 579120"/>
                <a:gd name="connsiteX3" fmla="*/ 685800 w 685800"/>
                <a:gd name="connsiteY3" fmla="*/ 281940 h 579120"/>
                <a:gd name="connsiteX4" fmla="*/ 411480 w 685800"/>
                <a:gd name="connsiteY4" fmla="*/ 53340 h 579120"/>
                <a:gd name="connsiteX5" fmla="*/ 243840 w 685800"/>
                <a:gd name="connsiteY5" fmla="*/ 0 h 579120"/>
                <a:gd name="connsiteX6" fmla="*/ 22860 w 685800"/>
                <a:gd name="connsiteY6" fmla="*/ 53340 h 579120"/>
                <a:gd name="connsiteX0" fmla="*/ 22860 w 685800"/>
                <a:gd name="connsiteY0" fmla="*/ 53340 h 541020"/>
                <a:gd name="connsiteX1" fmla="*/ 0 w 685800"/>
                <a:gd name="connsiteY1" fmla="*/ 106680 h 541020"/>
                <a:gd name="connsiteX2" fmla="*/ 426720 w 685800"/>
                <a:gd name="connsiteY2" fmla="*/ 541020 h 541020"/>
                <a:gd name="connsiteX3" fmla="*/ 685800 w 685800"/>
                <a:gd name="connsiteY3" fmla="*/ 281940 h 541020"/>
                <a:gd name="connsiteX4" fmla="*/ 411480 w 685800"/>
                <a:gd name="connsiteY4" fmla="*/ 53340 h 541020"/>
                <a:gd name="connsiteX5" fmla="*/ 243840 w 685800"/>
                <a:gd name="connsiteY5" fmla="*/ 0 h 541020"/>
                <a:gd name="connsiteX6" fmla="*/ 22860 w 685800"/>
                <a:gd name="connsiteY6" fmla="*/ 53340 h 541020"/>
                <a:gd name="connsiteX0" fmla="*/ 22860 w 662940"/>
                <a:gd name="connsiteY0" fmla="*/ 53340 h 541020"/>
                <a:gd name="connsiteX1" fmla="*/ 0 w 662940"/>
                <a:gd name="connsiteY1" fmla="*/ 106680 h 541020"/>
                <a:gd name="connsiteX2" fmla="*/ 426720 w 662940"/>
                <a:gd name="connsiteY2" fmla="*/ 541020 h 541020"/>
                <a:gd name="connsiteX3" fmla="*/ 662940 w 662940"/>
                <a:gd name="connsiteY3" fmla="*/ 312420 h 541020"/>
                <a:gd name="connsiteX4" fmla="*/ 411480 w 662940"/>
                <a:gd name="connsiteY4" fmla="*/ 53340 h 541020"/>
                <a:gd name="connsiteX5" fmla="*/ 243840 w 662940"/>
                <a:gd name="connsiteY5" fmla="*/ 0 h 541020"/>
                <a:gd name="connsiteX6" fmla="*/ 22860 w 662940"/>
                <a:gd name="connsiteY6" fmla="*/ 53340 h 54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940" h="541020">
                  <a:moveTo>
                    <a:pt x="22860" y="53340"/>
                  </a:moveTo>
                  <a:lnTo>
                    <a:pt x="0" y="106680"/>
                  </a:lnTo>
                  <a:lnTo>
                    <a:pt x="426720" y="541020"/>
                  </a:lnTo>
                  <a:lnTo>
                    <a:pt x="662940" y="312420"/>
                  </a:lnTo>
                  <a:lnTo>
                    <a:pt x="411480" y="53340"/>
                  </a:lnTo>
                  <a:lnTo>
                    <a:pt x="243840" y="0"/>
                  </a:lnTo>
                  <a:lnTo>
                    <a:pt x="22860" y="53340"/>
                  </a:lnTo>
                  <a:close/>
                </a:path>
              </a:pathLst>
            </a:cu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Tree>
    <p:extLst>
      <p:ext uri="{BB962C8B-B14F-4D97-AF65-F5344CB8AC3E}">
        <p14:creationId xmlns:p14="http://schemas.microsoft.com/office/powerpoint/2010/main" val="3375967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5C02-72D1-2DD8-3458-EF31DF1E336C}"/>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ED53C15B-F40C-B539-B583-29DA08641A3A}"/>
              </a:ext>
            </a:extLst>
          </p:cNvPr>
          <p:cNvSpPr txBox="1"/>
          <p:nvPr/>
        </p:nvSpPr>
        <p:spPr>
          <a:xfrm>
            <a:off x="1204836" y="2245382"/>
            <a:ext cx="5137420" cy="1231106"/>
          </a:xfrm>
          <a:prstGeom prst="rect">
            <a:avLst/>
          </a:prstGeom>
          <a:noFill/>
        </p:spPr>
        <p:txBody>
          <a:bodyPr wrap="square">
            <a:spAutoFit/>
          </a:bodyPr>
          <a:lstStyle/>
          <a:p>
            <a:pPr>
              <a:buClr>
                <a:srgbClr val="9BC7CB"/>
              </a:buClr>
            </a:pPr>
            <a:r>
              <a:rPr lang="fr-FR" sz="2000" b="1" dirty="0">
                <a:solidFill>
                  <a:srgbClr val="353A46"/>
                </a:solidFill>
              </a:rPr>
              <a:t>Evolution avec le projet : </a:t>
            </a:r>
            <a:r>
              <a:rPr lang="fr-FR" dirty="0">
                <a:solidFill>
                  <a:srgbClr val="353A46"/>
                </a:solidFill>
              </a:rPr>
              <a:t>diminution des surfaces agricoles, modification du paysage, augmentation des flux de déplacement, hausse des volumes d’eaux de ruissellement et fréquentation humaine accrue.</a:t>
            </a:r>
          </a:p>
        </p:txBody>
      </p:sp>
      <p:sp>
        <p:nvSpPr>
          <p:cNvPr id="19" name="Espace réservé du numéro de diapositive 23">
            <a:extLst>
              <a:ext uri="{FF2B5EF4-FFF2-40B4-BE49-F238E27FC236}">
                <a16:creationId xmlns:a16="http://schemas.microsoft.com/office/drawing/2014/main" id="{02BF184E-C3AE-B8FE-2756-3CCF327B81AA}"/>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16</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8FEC712B-C213-00FC-118A-C2AEFAFE6AD6}"/>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CARACTERISTIQUES DU PROJET</a:t>
            </a:r>
          </a:p>
        </p:txBody>
      </p:sp>
      <p:sp>
        <p:nvSpPr>
          <p:cNvPr id="3" name="ZoneTexte 2">
            <a:extLst>
              <a:ext uri="{FF2B5EF4-FFF2-40B4-BE49-F238E27FC236}">
                <a16:creationId xmlns:a16="http://schemas.microsoft.com/office/drawing/2014/main" id="{750E2D4E-F575-523B-EE16-4EDD9172AF56}"/>
              </a:ext>
            </a:extLst>
          </p:cNvPr>
          <p:cNvSpPr txBox="1"/>
          <p:nvPr/>
        </p:nvSpPr>
        <p:spPr>
          <a:xfrm>
            <a:off x="1105335" y="1480355"/>
            <a:ext cx="7020748" cy="584775"/>
          </a:xfrm>
          <a:prstGeom prst="rect">
            <a:avLst/>
          </a:prstGeom>
          <a:noFill/>
        </p:spPr>
        <p:txBody>
          <a:bodyPr wrap="square" rtlCol="0">
            <a:spAutoFit/>
          </a:bodyPr>
          <a:lstStyle/>
          <a:p>
            <a:r>
              <a:rPr lang="fr-FR" sz="3200" b="1" dirty="0">
                <a:solidFill>
                  <a:srgbClr val="353A46"/>
                </a:solidFill>
              </a:rPr>
              <a:t>Etat initial et évolution</a:t>
            </a:r>
            <a:endParaRPr lang="fr-FR" sz="3200" dirty="0">
              <a:solidFill>
                <a:srgbClr val="353A46"/>
              </a:solidFill>
            </a:endParaRPr>
          </a:p>
        </p:txBody>
      </p:sp>
      <p:sp>
        <p:nvSpPr>
          <p:cNvPr id="8" name="Rectangle 7">
            <a:extLst>
              <a:ext uri="{FF2B5EF4-FFF2-40B4-BE49-F238E27FC236}">
                <a16:creationId xmlns:a16="http://schemas.microsoft.com/office/drawing/2014/main" id="{7D8168EC-783A-0F76-75B1-C4ED1CB74DC8}"/>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1C952D14-80C6-5789-C9C7-B8170F21003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grpSp>
        <p:nvGrpSpPr>
          <p:cNvPr id="7" name="Groupe 6">
            <a:extLst>
              <a:ext uri="{FF2B5EF4-FFF2-40B4-BE49-F238E27FC236}">
                <a16:creationId xmlns:a16="http://schemas.microsoft.com/office/drawing/2014/main" id="{AB32C504-425C-3A7E-1594-BB229A300531}"/>
              </a:ext>
            </a:extLst>
          </p:cNvPr>
          <p:cNvGrpSpPr/>
          <p:nvPr/>
        </p:nvGrpSpPr>
        <p:grpSpPr>
          <a:xfrm>
            <a:off x="1105335" y="3704779"/>
            <a:ext cx="10052051" cy="3073401"/>
            <a:chOff x="0" y="0"/>
            <a:chExt cx="12711883" cy="4314008"/>
          </a:xfrm>
        </p:grpSpPr>
        <p:pic>
          <p:nvPicPr>
            <p:cNvPr id="10" name="Image 9" descr="Une image contenant carte, Photographie aérienne, Vue plongeante, Conception urbaine&#10;&#10;Le contenu généré par l’IA peut être incorrect.">
              <a:extLst>
                <a:ext uri="{FF2B5EF4-FFF2-40B4-BE49-F238E27FC236}">
                  <a16:creationId xmlns:a16="http://schemas.microsoft.com/office/drawing/2014/main" id="{B603C18D-59DA-6D87-86A8-F0E8E8686AA1}"/>
                </a:ext>
              </a:extLst>
            </p:cNvPr>
            <p:cNvPicPr>
              <a:picLocks noChangeAspect="1"/>
            </p:cNvPicPr>
            <p:nvPr/>
          </p:nvPicPr>
          <p:blipFill rotWithShape="1">
            <a:blip r:embed="rId4">
              <a:extLst>
                <a:ext uri="{28A0092B-C50C-407E-A947-70E740481C1C}">
                  <a14:useLocalDpi xmlns:a14="http://schemas.microsoft.com/office/drawing/2010/main" val="0"/>
                </a:ext>
              </a:extLst>
            </a:blip>
            <a:srcRect l="7182" t="3009" r="18926" b="1875"/>
            <a:stretch>
              <a:fillRect/>
            </a:stretch>
          </p:blipFill>
          <p:spPr bwMode="auto">
            <a:xfrm>
              <a:off x="8741228" y="119743"/>
              <a:ext cx="3970655" cy="4183380"/>
            </a:xfrm>
            <a:prstGeom prst="rect">
              <a:avLst/>
            </a:prstGeom>
            <a:ln>
              <a:noFill/>
            </a:ln>
            <a:extLst>
              <a:ext uri="{53640926-AAD7-44D8-BBD7-CCE9431645EC}">
                <a14:shadowObscured xmlns:a14="http://schemas.microsoft.com/office/drawing/2010/main"/>
              </a:ext>
            </a:extLst>
          </p:spPr>
        </p:pic>
        <p:pic>
          <p:nvPicPr>
            <p:cNvPr id="11" name="Image 10" descr="Une image contenant carte, Photographie aérienne, Vue plongeante, Conception urbaine&#10;&#10;Le contenu généré par l’IA peut être incorrect.">
              <a:extLst>
                <a:ext uri="{FF2B5EF4-FFF2-40B4-BE49-F238E27FC236}">
                  <a16:creationId xmlns:a16="http://schemas.microsoft.com/office/drawing/2014/main" id="{4524BC24-9BF2-5429-B472-D88DCA990390}"/>
                </a:ext>
              </a:extLst>
            </p:cNvPr>
            <p:cNvPicPr>
              <a:picLocks noChangeAspect="1"/>
            </p:cNvPicPr>
            <p:nvPr/>
          </p:nvPicPr>
          <p:blipFill rotWithShape="1">
            <a:blip r:embed="rId4">
              <a:extLst>
                <a:ext uri="{28A0092B-C50C-407E-A947-70E740481C1C}">
                  <a14:useLocalDpi xmlns:a14="http://schemas.microsoft.com/office/drawing/2010/main" val="0"/>
                </a:ext>
              </a:extLst>
            </a:blip>
            <a:srcRect l="7182" t="3009" r="18926" b="1875"/>
            <a:stretch>
              <a:fillRect/>
            </a:stretch>
          </p:blipFill>
          <p:spPr bwMode="auto">
            <a:xfrm>
              <a:off x="4637314" y="130628"/>
              <a:ext cx="3970655" cy="4183380"/>
            </a:xfrm>
            <a:prstGeom prst="rect">
              <a:avLst/>
            </a:prstGeom>
            <a:ln>
              <a:noFill/>
            </a:ln>
            <a:extLst>
              <a:ext uri="{53640926-AAD7-44D8-BBD7-CCE9431645EC}">
                <a14:shadowObscured xmlns:a14="http://schemas.microsoft.com/office/drawing/2010/main"/>
              </a:ext>
            </a:extLst>
          </p:spPr>
        </p:pic>
        <p:sp>
          <p:nvSpPr>
            <p:cNvPr id="12" name="Zone de texte 2">
              <a:extLst>
                <a:ext uri="{FF2B5EF4-FFF2-40B4-BE49-F238E27FC236}">
                  <a16:creationId xmlns:a16="http://schemas.microsoft.com/office/drawing/2014/main" id="{F3477AA9-94F3-DC7F-CEDC-69D42F00F6B9}"/>
                </a:ext>
              </a:extLst>
            </p:cNvPr>
            <p:cNvSpPr txBox="1">
              <a:spLocks noChangeArrowheads="1"/>
            </p:cNvSpPr>
            <p:nvPr/>
          </p:nvSpPr>
          <p:spPr bwMode="auto">
            <a:xfrm>
              <a:off x="8948057" y="32657"/>
              <a:ext cx="1203960" cy="31242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indent="180340" algn="just">
                <a:lnSpc>
                  <a:spcPct val="110000"/>
                </a:lnSpc>
                <a:spcBef>
                  <a:spcPts val="500"/>
                </a:spcBef>
                <a:spcAft>
                  <a:spcPts val="500"/>
                </a:spcAft>
                <a:buNone/>
                <a:tabLst>
                  <a:tab pos="457200" algn="l"/>
                </a:tabLst>
              </a:pPr>
              <a:r>
                <a:rPr lang="fr-FR" sz="900">
                  <a:solidFill>
                    <a:srgbClr val="353A46"/>
                  </a:solidFill>
                  <a:effectLst/>
                  <a:latin typeface="Calibri" panose="020F0502020204030204" pitchFamily="34" charset="0"/>
                  <a:ea typeface="Times New Roman" panose="02020603050405020304" pitchFamily="18" charset="0"/>
                  <a:cs typeface="Times New Roman" panose="02020603050405020304" pitchFamily="18" charset="0"/>
                </a:rPr>
                <a:t>2035</a:t>
              </a:r>
              <a:endParaRPr lang="fr-FR" sz="1100">
                <a:solidFill>
                  <a:srgbClr val="353A4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Zone de texte 2">
              <a:extLst>
                <a:ext uri="{FF2B5EF4-FFF2-40B4-BE49-F238E27FC236}">
                  <a16:creationId xmlns:a16="http://schemas.microsoft.com/office/drawing/2014/main" id="{BD7DC19F-1F6D-1FEB-EACA-2ABAA2DC3E1B}"/>
                </a:ext>
              </a:extLst>
            </p:cNvPr>
            <p:cNvSpPr txBox="1">
              <a:spLocks noChangeArrowheads="1"/>
            </p:cNvSpPr>
            <p:nvPr/>
          </p:nvSpPr>
          <p:spPr bwMode="auto">
            <a:xfrm>
              <a:off x="4778828" y="0"/>
              <a:ext cx="1203960" cy="31242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indent="180340" algn="just">
                <a:lnSpc>
                  <a:spcPct val="110000"/>
                </a:lnSpc>
                <a:spcBef>
                  <a:spcPts val="500"/>
                </a:spcBef>
                <a:spcAft>
                  <a:spcPts val="500"/>
                </a:spcAft>
                <a:buNone/>
                <a:tabLst>
                  <a:tab pos="457200" algn="l"/>
                </a:tabLst>
              </a:pPr>
              <a:r>
                <a:rPr lang="fr-FR" sz="900">
                  <a:solidFill>
                    <a:srgbClr val="353A46"/>
                  </a:solidFill>
                  <a:effectLst/>
                  <a:latin typeface="Calibri" panose="020F0502020204030204" pitchFamily="34" charset="0"/>
                  <a:ea typeface="Times New Roman" panose="02020603050405020304" pitchFamily="18" charset="0"/>
                  <a:cs typeface="Times New Roman" panose="02020603050405020304" pitchFamily="18" charset="0"/>
                </a:rPr>
                <a:t>2025</a:t>
              </a:r>
              <a:endParaRPr lang="fr-FR" sz="1100">
                <a:solidFill>
                  <a:srgbClr val="353A4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4" name="Image 13" descr="Une image contenant carte, Photographie aérienne, Vue plongeante&#10;&#10;Le contenu généré par l’IA peut être incorrect.">
              <a:extLst>
                <a:ext uri="{FF2B5EF4-FFF2-40B4-BE49-F238E27FC236}">
                  <a16:creationId xmlns:a16="http://schemas.microsoft.com/office/drawing/2014/main" id="{620F4DDE-5F0B-F7E1-1888-63CEDBA640D4}"/>
                </a:ext>
              </a:extLst>
            </p:cNvPr>
            <p:cNvPicPr>
              <a:picLocks noChangeAspect="1"/>
            </p:cNvPicPr>
            <p:nvPr/>
          </p:nvPicPr>
          <p:blipFill rotWithShape="1">
            <a:blip r:embed="rId5">
              <a:extLst>
                <a:ext uri="{28A0092B-C50C-407E-A947-70E740481C1C}">
                  <a14:useLocalDpi xmlns:a14="http://schemas.microsoft.com/office/drawing/2010/main" val="0"/>
                </a:ext>
              </a:extLst>
            </a:blip>
            <a:srcRect t="355" r="17451" b="2640"/>
            <a:stretch>
              <a:fillRect/>
            </a:stretch>
          </p:blipFill>
          <p:spPr bwMode="auto">
            <a:xfrm>
              <a:off x="0" y="119743"/>
              <a:ext cx="4491990" cy="4152265"/>
            </a:xfrm>
            <a:prstGeom prst="rect">
              <a:avLst/>
            </a:prstGeom>
            <a:ln>
              <a:noFill/>
            </a:ln>
            <a:extLst>
              <a:ext uri="{53640926-AAD7-44D8-BBD7-CCE9431645EC}">
                <a14:shadowObscured xmlns:a14="http://schemas.microsoft.com/office/drawing/2010/main"/>
              </a:ext>
            </a:extLst>
          </p:spPr>
        </p:pic>
        <p:sp>
          <p:nvSpPr>
            <p:cNvPr id="15" name="Zone de texte 2">
              <a:extLst>
                <a:ext uri="{FF2B5EF4-FFF2-40B4-BE49-F238E27FC236}">
                  <a16:creationId xmlns:a16="http://schemas.microsoft.com/office/drawing/2014/main" id="{057ACDF7-A1A5-0A13-9E15-B1C1B1A64348}"/>
                </a:ext>
              </a:extLst>
            </p:cNvPr>
            <p:cNvSpPr txBox="1">
              <a:spLocks noChangeArrowheads="1"/>
            </p:cNvSpPr>
            <p:nvPr/>
          </p:nvSpPr>
          <p:spPr bwMode="auto">
            <a:xfrm>
              <a:off x="217714" y="54428"/>
              <a:ext cx="1203960" cy="31242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indent="90170" algn="just">
                <a:lnSpc>
                  <a:spcPct val="110000"/>
                </a:lnSpc>
                <a:spcBef>
                  <a:spcPts val="500"/>
                </a:spcBef>
                <a:spcAft>
                  <a:spcPts val="500"/>
                </a:spcAft>
                <a:buNone/>
                <a:tabLst>
                  <a:tab pos="457200" algn="l"/>
                </a:tabLst>
              </a:pPr>
              <a:r>
                <a:rPr lang="fr-FR" sz="900">
                  <a:solidFill>
                    <a:srgbClr val="353A46"/>
                  </a:solidFill>
                  <a:effectLst/>
                  <a:latin typeface="Calibri" panose="020F0502020204030204" pitchFamily="34" charset="0"/>
                  <a:ea typeface="Times New Roman" panose="02020603050405020304" pitchFamily="18" charset="0"/>
                  <a:cs typeface="Times New Roman" panose="02020603050405020304" pitchFamily="18" charset="0"/>
                </a:rPr>
                <a:t>2006-2010</a:t>
              </a:r>
              <a:endParaRPr lang="fr-FR" sz="1100">
                <a:solidFill>
                  <a:srgbClr val="353A46"/>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6" name="Flèche : chevron 15">
              <a:extLst>
                <a:ext uri="{FF2B5EF4-FFF2-40B4-BE49-F238E27FC236}">
                  <a16:creationId xmlns:a16="http://schemas.microsoft.com/office/drawing/2014/main" id="{9FEA95B6-376C-39F8-77AA-A91001223868}"/>
                </a:ext>
              </a:extLst>
            </p:cNvPr>
            <p:cNvSpPr/>
            <p:nvPr/>
          </p:nvSpPr>
          <p:spPr>
            <a:xfrm>
              <a:off x="4395107" y="1687286"/>
              <a:ext cx="563880" cy="861060"/>
            </a:xfrm>
            <a:prstGeom prst="chevron">
              <a:avLst/>
            </a:prstGeom>
            <a:solidFill>
              <a:srgbClr val="00B0F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7" name="Flèche : chevron 16">
              <a:extLst>
                <a:ext uri="{FF2B5EF4-FFF2-40B4-BE49-F238E27FC236}">
                  <a16:creationId xmlns:a16="http://schemas.microsoft.com/office/drawing/2014/main" id="{A16118DE-2412-3FF7-47BE-B46D68ADEE88}"/>
                </a:ext>
              </a:extLst>
            </p:cNvPr>
            <p:cNvSpPr/>
            <p:nvPr/>
          </p:nvSpPr>
          <p:spPr>
            <a:xfrm>
              <a:off x="8357507" y="1611086"/>
              <a:ext cx="563880" cy="861060"/>
            </a:xfrm>
            <a:prstGeom prst="chevron">
              <a:avLst/>
            </a:prstGeom>
            <a:solidFill>
              <a:srgbClr val="00B0F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8" name="Flèche : chevron 17">
              <a:extLst>
                <a:ext uri="{FF2B5EF4-FFF2-40B4-BE49-F238E27FC236}">
                  <a16:creationId xmlns:a16="http://schemas.microsoft.com/office/drawing/2014/main" id="{719636AB-2FA3-8059-9AEE-844E23455BEC}"/>
                </a:ext>
              </a:extLst>
            </p:cNvPr>
            <p:cNvSpPr/>
            <p:nvPr/>
          </p:nvSpPr>
          <p:spPr>
            <a:xfrm>
              <a:off x="3948793" y="1687286"/>
              <a:ext cx="563880" cy="861060"/>
            </a:xfrm>
            <a:prstGeom prst="chevron">
              <a:avLst/>
            </a:prstGeom>
            <a:solidFill>
              <a:srgbClr val="00B0F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1" name="Flèche : chevron 20">
              <a:extLst>
                <a:ext uri="{FF2B5EF4-FFF2-40B4-BE49-F238E27FC236}">
                  <a16:creationId xmlns:a16="http://schemas.microsoft.com/office/drawing/2014/main" id="{18973D67-72D0-928E-F90A-CF15C5BA914D}"/>
                </a:ext>
              </a:extLst>
            </p:cNvPr>
            <p:cNvSpPr/>
            <p:nvPr/>
          </p:nvSpPr>
          <p:spPr>
            <a:xfrm>
              <a:off x="7943850" y="1600200"/>
              <a:ext cx="563880" cy="861060"/>
            </a:xfrm>
            <a:prstGeom prst="chevron">
              <a:avLst/>
            </a:prstGeom>
            <a:solidFill>
              <a:srgbClr val="00B0F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pic>
          <p:nvPicPr>
            <p:cNvPr id="22" name="Image 21" descr="Une image contenant carte, capture d’écran&#10;&#10;Le contenu généré par l’IA peut être incorrect.">
              <a:extLst>
                <a:ext uri="{FF2B5EF4-FFF2-40B4-BE49-F238E27FC236}">
                  <a16:creationId xmlns:a16="http://schemas.microsoft.com/office/drawing/2014/main" id="{086EA909-70A5-CB0D-CFD5-E62889BD67C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628" b="89955" l="9968" r="89711">
                          <a14:foregroundMark x1="61093" y1="57675" x2="61093" y2="57675"/>
                          <a14:foregroundMark x1="58039" y1="39616" x2="58039" y2="39616"/>
                          <a14:foregroundMark x1="63505" y1="8352" x2="63505" y2="8352"/>
                          <a14:foregroundMark x1="67846" y1="4628" x2="67846" y2="4628"/>
                          <a14:foregroundMark x1="39711" y1="72235" x2="39711" y2="72235"/>
                          <a14:foregroundMark x1="41479" y1="67946" x2="41479" y2="67946"/>
                          <a14:foregroundMark x1="31994" y1="85327" x2="31994" y2="85327"/>
                          <a14:foregroundMark x1="32637" y1="86343" x2="32637" y2="86343"/>
                          <a14:foregroundMark x1="41158" y1="67156" x2="41158" y2="67156"/>
                          <a14:foregroundMark x1="40997" y1="67269" x2="40997" y2="67269"/>
                          <a14:foregroundMark x1="50643" y1="57223" x2="50643" y2="57223"/>
                          <a14:foregroundMark x1="49196" y1="60835" x2="49196" y2="60835"/>
                          <a14:foregroundMark x1="45659" y1="69865" x2="45659" y2="69865"/>
                          <a14:foregroundMark x1="49518" y1="83070" x2="49518" y2="83070"/>
                          <a14:foregroundMark x1="57717" y1="88600" x2="58360" y2="88600"/>
                          <a14:foregroundMark x1="56109" y1="87585" x2="56109" y2="87585"/>
                          <a14:foregroundMark x1="52251" y1="86005" x2="52251" y2="86005"/>
                          <a14:foregroundMark x1="49357" y1="84763" x2="49357" y2="84763"/>
                          <a14:foregroundMark x1="51608" y1="85779" x2="51608" y2="85779"/>
                          <a14:foregroundMark x1="59325" y1="89616" x2="59325" y2="89616"/>
                          <a14:foregroundMark x1="50000" y1="84876" x2="50000" y2="84876"/>
                          <a14:foregroundMark x1="48875" y1="84312" x2="48875" y2="84312"/>
                          <a14:foregroundMark x1="48875" y1="84312" x2="48875" y2="84312"/>
                          <a14:foregroundMark x1="46945" y1="83521" x2="46945" y2="83521"/>
                          <a14:foregroundMark x1="50000" y1="84876" x2="50000" y2="84876"/>
                          <a14:foregroundMark x1="43087" y1="67156" x2="51768" y2="58014"/>
                          <a14:foregroundMark x1="51768" y1="58014" x2="43087" y2="65576"/>
                          <a14:foregroundMark x1="43087" y1="65576" x2="53215" y2="52822"/>
                          <a14:backgroundMark x1="28617" y1="65237" x2="28617" y2="65237"/>
                          <a14:backgroundMark x1="32637" y1="63544" x2="32637" y2="63544"/>
                          <a14:backgroundMark x1="31190" y1="68510" x2="31190" y2="68510"/>
                          <a14:backgroundMark x1="24920" y1="63883" x2="24920" y2="63883"/>
                          <a14:backgroundMark x1="19293" y1="61964" x2="46302" y2="54853"/>
                          <a14:backgroundMark x1="46302" y1="54853" x2="42107" y2="62618"/>
                          <a14:backgroundMark x1="40997" y1="64673" x2="30868" y2="70993"/>
                          <a14:backgroundMark x1="30868" y1="70993" x2="19936" y2="63883"/>
                          <a14:backgroundMark x1="19936" y1="63883" x2="47910" y2="57562"/>
                          <a14:backgroundMark x1="47910" y1="57562" x2="37138" y2="64560"/>
                          <a14:backgroundMark x1="37138" y1="64560" x2="23312" y2="63995"/>
                          <a14:backgroundMark x1="23312" y1="63995" x2="33762" y2="57675"/>
                          <a14:backgroundMark x1="43408" y1="77652" x2="43408" y2="77652"/>
                          <a14:backgroundMark x1="46422" y1="66481" x2="58682" y2="67381"/>
                          <a14:backgroundMark x1="58682" y1="67381" x2="68167" y2="75056"/>
                          <a14:backgroundMark x1="68167" y1="75056" x2="63826" y2="86117"/>
                          <a14:backgroundMark x1="63826" y1="86117" x2="48714" y2="83070"/>
                          <a14:backgroundMark x1="48714" y1="83070" x2="47910" y2="72122"/>
                          <a14:backgroundMark x1="48599" y1="69865" x2="50804" y2="62641"/>
                          <a14:backgroundMark x1="47910" y1="72122" x2="48599" y2="69865"/>
                          <a14:backgroundMark x1="50804" y1="62641" x2="65595" y2="61851"/>
                          <a14:backgroundMark x1="65595" y1="61851" x2="70418" y2="70993"/>
                          <a14:backgroundMark x1="70418" y1="70993" x2="68489" y2="81264"/>
                          <a14:backgroundMark x1="68489" y1="81264" x2="62862" y2="90181"/>
                          <a14:backgroundMark x1="52421" y1="84763" x2="51768" y2="84424"/>
                          <a14:backgroundMark x1="54379" y1="85779" x2="52421" y2="84763"/>
                          <a14:backgroundMark x1="54814" y1="86005" x2="54379" y2="85779"/>
                          <a14:backgroundMark x1="57859" y1="87585" x2="54814" y2="86005"/>
                          <a14:backgroundMark x1="58389" y1="87860" x2="57859" y2="87585"/>
                          <a14:backgroundMark x1="61773" y1="89616" x2="58826" y2="88087"/>
                          <a14:backgroundMark x1="62862" y1="90181" x2="61773" y2="89616"/>
                          <a14:backgroundMark x1="50589" y1="83070" x2="44695" y2="76298"/>
                          <a14:backgroundMark x1="51768" y1="84424" x2="50589" y2="83070"/>
                          <a14:backgroundMark x1="44695" y1="76298" x2="59968" y2="73138"/>
                          <a14:backgroundMark x1="59968" y1="73138" x2="51447" y2="65801"/>
                          <a14:backgroundMark x1="51447" y1="65801" x2="64630" y2="62867"/>
                          <a14:backgroundMark x1="64630" y1="62867" x2="68810" y2="72348"/>
                          <a14:backgroundMark x1="68810" y1="72348" x2="59807" y2="63093"/>
                          <a14:backgroundMark x1="59807" y1="63093" x2="63183" y2="72799"/>
                          <a14:backgroundMark x1="63183" y1="72799" x2="49839" y2="72348"/>
                          <a14:backgroundMark x1="49839" y1="72348" x2="47428" y2="82957"/>
                          <a14:backgroundMark x1="59844" y1="86965" x2="61415" y2="87472"/>
                          <a14:backgroundMark x1="53023" y1="84763" x2="59346" y2="86804"/>
                          <a14:backgroundMark x1="51626" y1="84312" x2="53023" y2="84763"/>
                          <a14:backgroundMark x1="49175" y1="83521" x2="51626" y2="84312"/>
                          <a14:backgroundMark x1="47428" y1="82957" x2="49175" y2="83521"/>
                          <a14:backgroundMark x1="60180" y1="86576" x2="51768" y2="80474"/>
                          <a14:backgroundMark x1="61415" y1="87472" x2="60190" y2="86583"/>
                          <a14:backgroundMark x1="51768" y1="80474" x2="63987" y2="85892"/>
                          <a14:backgroundMark x1="63987" y1="85892" x2="68971" y2="77201"/>
                          <a14:backgroundMark x1="68971" y1="77201" x2="56913" y2="83860"/>
                          <a14:backgroundMark x1="56913" y1="83860" x2="51768" y2="73363"/>
                          <a14:backgroundMark x1="51768" y1="73363" x2="65113" y2="72912"/>
                          <a14:backgroundMark x1="65113" y1="72912" x2="49518" y2="79571"/>
                          <a14:backgroundMark x1="49518" y1="79571" x2="53537" y2="71219"/>
                          <a14:backgroundMark x1="38424" y1="52822" x2="38424" y2="52822"/>
                          <a14:backgroundMark x1="39711" y1="51919" x2="39711" y2="51919"/>
                          <a14:backgroundMark x1="41479" y1="52370" x2="41479" y2="52370"/>
                          <a14:backgroundMark x1="37621" y1="52483" x2="37621" y2="52483"/>
                        </a14:backgroundRemoval>
                      </a14:imgEffect>
                    </a14:imgLayer>
                  </a14:imgProps>
                </a:ext>
              </a:extLst>
            </a:blip>
            <a:stretch>
              <a:fillRect/>
            </a:stretch>
          </p:blipFill>
          <p:spPr>
            <a:xfrm>
              <a:off x="10189028" y="206828"/>
              <a:ext cx="2337435" cy="3329940"/>
            </a:xfrm>
            <a:prstGeom prst="rect">
              <a:avLst/>
            </a:prstGeom>
            <a:ln w="28575">
              <a:noFill/>
            </a:ln>
          </p:spPr>
        </p:pic>
        <p:sp>
          <p:nvSpPr>
            <p:cNvPr id="23" name="Forme libre : forme 22">
              <a:extLst>
                <a:ext uri="{FF2B5EF4-FFF2-40B4-BE49-F238E27FC236}">
                  <a16:creationId xmlns:a16="http://schemas.microsoft.com/office/drawing/2014/main" id="{6C3B9285-9122-9DB5-1D1C-A5DA65E46BE7}"/>
                </a:ext>
              </a:extLst>
            </p:cNvPr>
            <p:cNvSpPr/>
            <p:nvPr/>
          </p:nvSpPr>
          <p:spPr>
            <a:xfrm>
              <a:off x="11503478" y="2226128"/>
              <a:ext cx="407670" cy="1008447"/>
            </a:xfrm>
            <a:custGeom>
              <a:avLst/>
              <a:gdLst>
                <a:gd name="connsiteX0" fmla="*/ 281940 w 434340"/>
                <a:gd name="connsiteY0" fmla="*/ 0 h 1074420"/>
                <a:gd name="connsiteX1" fmla="*/ 434340 w 434340"/>
                <a:gd name="connsiteY1" fmla="*/ 289560 h 1074420"/>
                <a:gd name="connsiteX2" fmla="*/ 350520 w 434340"/>
                <a:gd name="connsiteY2" fmla="*/ 952500 h 1074420"/>
                <a:gd name="connsiteX3" fmla="*/ 121920 w 434340"/>
                <a:gd name="connsiteY3" fmla="*/ 1074420 h 1074420"/>
                <a:gd name="connsiteX4" fmla="*/ 205740 w 434340"/>
                <a:gd name="connsiteY4" fmla="*/ 1013460 h 1074420"/>
                <a:gd name="connsiteX5" fmla="*/ 106680 w 434340"/>
                <a:gd name="connsiteY5" fmla="*/ 1074420 h 1074420"/>
                <a:gd name="connsiteX6" fmla="*/ 0 w 434340"/>
                <a:gd name="connsiteY6" fmla="*/ 952500 h 1074420"/>
                <a:gd name="connsiteX7" fmla="*/ 213360 w 434340"/>
                <a:gd name="connsiteY7" fmla="*/ 800100 h 1074420"/>
                <a:gd name="connsiteX8" fmla="*/ 312420 w 434340"/>
                <a:gd name="connsiteY8" fmla="*/ 304800 h 1074420"/>
                <a:gd name="connsiteX9" fmla="*/ 281940 w 434340"/>
                <a:gd name="connsiteY9" fmla="*/ 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4340" h="1074420">
                  <a:moveTo>
                    <a:pt x="281940" y="0"/>
                  </a:moveTo>
                  <a:lnTo>
                    <a:pt x="434340" y="289560"/>
                  </a:lnTo>
                  <a:lnTo>
                    <a:pt x="350520" y="952500"/>
                  </a:lnTo>
                  <a:lnTo>
                    <a:pt x="121920" y="1074420"/>
                  </a:lnTo>
                  <a:cubicBezTo>
                    <a:pt x="200880" y="1039327"/>
                    <a:pt x="179312" y="1066315"/>
                    <a:pt x="205740" y="1013460"/>
                  </a:cubicBezTo>
                  <a:lnTo>
                    <a:pt x="106680" y="1074420"/>
                  </a:lnTo>
                  <a:lnTo>
                    <a:pt x="0" y="952500"/>
                  </a:lnTo>
                  <a:lnTo>
                    <a:pt x="213360" y="800100"/>
                  </a:lnTo>
                  <a:lnTo>
                    <a:pt x="312420" y="304800"/>
                  </a:lnTo>
                  <a:lnTo>
                    <a:pt x="281940" y="0"/>
                  </a:lnTo>
                  <a:close/>
                </a:path>
              </a:pathLst>
            </a:cu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indent="180340" algn="just">
                <a:lnSpc>
                  <a:spcPct val="110000"/>
                </a:lnSpc>
                <a:spcBef>
                  <a:spcPts val="500"/>
                </a:spcBef>
                <a:spcAft>
                  <a:spcPts val="500"/>
                </a:spcAft>
                <a:buNone/>
                <a:tabLst>
                  <a:tab pos="457200" algn="l"/>
                </a:tabLst>
              </a:pPr>
              <a:r>
                <a:rPr lang="fr-FR" sz="1100">
                  <a:solidFill>
                    <a:srgbClr val="353A46"/>
                  </a:solidFill>
                  <a:effectLst/>
                  <a:latin typeface="Calibri" panose="020F0502020204030204" pitchFamily="34" charset="0"/>
                  <a:ea typeface="Times New Roman" panose="02020603050405020304" pitchFamily="18" charset="0"/>
                  <a:cs typeface="Times New Roman" panose="02020603050405020304" pitchFamily="18" charset="0"/>
                </a:rPr>
                <a:t>1</a:t>
              </a:r>
            </a:p>
          </p:txBody>
        </p:sp>
      </p:grpSp>
      <p:sp>
        <p:nvSpPr>
          <p:cNvPr id="24" name="ZoneTexte 23">
            <a:extLst>
              <a:ext uri="{FF2B5EF4-FFF2-40B4-BE49-F238E27FC236}">
                <a16:creationId xmlns:a16="http://schemas.microsoft.com/office/drawing/2014/main" id="{A174D9E4-06D4-027D-BA17-AB003DCD2A8A}"/>
              </a:ext>
            </a:extLst>
          </p:cNvPr>
          <p:cNvSpPr txBox="1"/>
          <p:nvPr/>
        </p:nvSpPr>
        <p:spPr>
          <a:xfrm>
            <a:off x="7048230" y="2263957"/>
            <a:ext cx="4109156" cy="954107"/>
          </a:xfrm>
          <a:prstGeom prst="rect">
            <a:avLst/>
          </a:prstGeom>
          <a:noFill/>
        </p:spPr>
        <p:txBody>
          <a:bodyPr wrap="square" rtlCol="0">
            <a:spAutoFit/>
          </a:bodyPr>
          <a:lstStyle/>
          <a:p>
            <a:r>
              <a:rPr lang="fr-FR" sz="2000" b="1" dirty="0">
                <a:solidFill>
                  <a:srgbClr val="353A46"/>
                </a:solidFill>
              </a:rPr>
              <a:t>Evolution sans le projet : </a:t>
            </a:r>
            <a:r>
              <a:rPr lang="fr-FR" dirty="0">
                <a:solidFill>
                  <a:srgbClr val="353A46"/>
                </a:solidFill>
              </a:rPr>
              <a:t>conservation de l’activité agricole sur la partie sud</a:t>
            </a:r>
          </a:p>
          <a:p>
            <a:endParaRPr lang="fr-FR" dirty="0"/>
          </a:p>
        </p:txBody>
      </p:sp>
    </p:spTree>
    <p:extLst>
      <p:ext uri="{BB962C8B-B14F-4D97-AF65-F5344CB8AC3E}">
        <p14:creationId xmlns:p14="http://schemas.microsoft.com/office/powerpoint/2010/main" val="3705057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EE1D3-F8FF-780A-5745-C89C9ABCF0D4}"/>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F7ECC015-4F9D-AD29-D3E1-FA11CDEEF10A}"/>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17</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2B189719-1DF1-1230-A665-58910E3192C0}"/>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CARACTERISTIQUES DU PROJET</a:t>
            </a:r>
          </a:p>
        </p:txBody>
      </p:sp>
      <p:sp>
        <p:nvSpPr>
          <p:cNvPr id="8" name="Rectangle 7">
            <a:extLst>
              <a:ext uri="{FF2B5EF4-FFF2-40B4-BE49-F238E27FC236}">
                <a16:creationId xmlns:a16="http://schemas.microsoft.com/office/drawing/2014/main" id="{7CC1AF6E-5483-58FC-C83D-AA75FF001F11}"/>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33206C42-EACA-1167-02E9-229F1B8F915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7" name="ZoneTexte 6">
            <a:extLst>
              <a:ext uri="{FF2B5EF4-FFF2-40B4-BE49-F238E27FC236}">
                <a16:creationId xmlns:a16="http://schemas.microsoft.com/office/drawing/2014/main" id="{8326B723-CF1B-9BAF-6469-C180EB347E89}"/>
              </a:ext>
            </a:extLst>
          </p:cNvPr>
          <p:cNvSpPr txBox="1"/>
          <p:nvPr/>
        </p:nvSpPr>
        <p:spPr>
          <a:xfrm>
            <a:off x="841175" y="3249925"/>
            <a:ext cx="1590740" cy="424732"/>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Incidences</a:t>
            </a:r>
            <a:endParaRPr lang="fr-FR" sz="2400">
              <a:solidFill>
                <a:srgbClr val="353A46"/>
              </a:solidFill>
            </a:endParaRPr>
          </a:p>
        </p:txBody>
      </p:sp>
      <p:sp>
        <p:nvSpPr>
          <p:cNvPr id="18" name="ZoneTexte 17">
            <a:extLst>
              <a:ext uri="{FF2B5EF4-FFF2-40B4-BE49-F238E27FC236}">
                <a16:creationId xmlns:a16="http://schemas.microsoft.com/office/drawing/2014/main" id="{5EF1D360-2FE9-FD94-CB4C-3A1DA78AA4E2}"/>
              </a:ext>
            </a:extLst>
          </p:cNvPr>
          <p:cNvSpPr txBox="1"/>
          <p:nvPr/>
        </p:nvSpPr>
        <p:spPr>
          <a:xfrm>
            <a:off x="6198096" y="1655879"/>
            <a:ext cx="5254949" cy="646331"/>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Artificialisation de foncier agricole</a:t>
            </a:r>
          </a:p>
          <a:p>
            <a:pPr marL="342900" indent="-342900">
              <a:buClr>
                <a:srgbClr val="9BC7CB"/>
              </a:buClr>
              <a:buFont typeface="Wingdings" panose="05000000000000000000" pitchFamily="2" charset="2"/>
              <a:buChar char="§"/>
            </a:pPr>
            <a:r>
              <a:rPr lang="fr-FR">
                <a:solidFill>
                  <a:srgbClr val="353A46"/>
                </a:solidFill>
              </a:rPr>
              <a:t>Biodiversité</a:t>
            </a:r>
          </a:p>
        </p:txBody>
      </p:sp>
      <p:sp>
        <p:nvSpPr>
          <p:cNvPr id="21" name="ZoneTexte 20">
            <a:extLst>
              <a:ext uri="{FF2B5EF4-FFF2-40B4-BE49-F238E27FC236}">
                <a16:creationId xmlns:a16="http://schemas.microsoft.com/office/drawing/2014/main" id="{FF623544-876C-4782-8790-A4110AC7ADA8}"/>
              </a:ext>
            </a:extLst>
          </p:cNvPr>
          <p:cNvSpPr txBox="1"/>
          <p:nvPr/>
        </p:nvSpPr>
        <p:spPr>
          <a:xfrm>
            <a:off x="2806033" y="1655879"/>
            <a:ext cx="3326062" cy="400110"/>
          </a:xfrm>
          <a:prstGeom prst="rect">
            <a:avLst/>
          </a:prstGeom>
          <a:noFill/>
        </p:spPr>
        <p:txBody>
          <a:bodyPr wrap="square">
            <a:spAutoFit/>
          </a:bodyPr>
          <a:lstStyle/>
          <a:p>
            <a:r>
              <a:rPr lang="fr-FR" sz="2000" b="1">
                <a:solidFill>
                  <a:srgbClr val="353A46"/>
                </a:solidFill>
              </a:rPr>
              <a:t>Ressources naturelles</a:t>
            </a:r>
            <a:endParaRPr lang="fr-FR" sz="2000">
              <a:solidFill>
                <a:srgbClr val="353A46"/>
              </a:solidFill>
            </a:endParaRPr>
          </a:p>
        </p:txBody>
      </p:sp>
      <p:cxnSp>
        <p:nvCxnSpPr>
          <p:cNvPr id="26" name="Connecteur droit 25">
            <a:extLst>
              <a:ext uri="{FF2B5EF4-FFF2-40B4-BE49-F238E27FC236}">
                <a16:creationId xmlns:a16="http://schemas.microsoft.com/office/drawing/2014/main" id="{E9613686-4817-EBF8-E190-D2AD62E49BBE}"/>
              </a:ext>
            </a:extLst>
          </p:cNvPr>
          <p:cNvCxnSpPr>
            <a:cxnSpLocks/>
            <a:stCxn id="7" idx="3"/>
          </p:cNvCxnSpPr>
          <p:nvPr/>
        </p:nvCxnSpPr>
        <p:spPr>
          <a:xfrm flipV="1">
            <a:off x="2431915" y="1979045"/>
            <a:ext cx="374118" cy="1483246"/>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2921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P spid="2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6D637-C31F-AC0C-66DC-06998FC949FB}"/>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AC45CF04-E390-5FB6-1FBE-B7C6851BA988}"/>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18</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8C3E1A96-A52C-AAE7-93B1-1A02DACEEE6E}"/>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CARACTERISTIQUES DU PROJET</a:t>
            </a:r>
          </a:p>
        </p:txBody>
      </p:sp>
      <p:sp>
        <p:nvSpPr>
          <p:cNvPr id="8" name="Rectangle 7">
            <a:extLst>
              <a:ext uri="{FF2B5EF4-FFF2-40B4-BE49-F238E27FC236}">
                <a16:creationId xmlns:a16="http://schemas.microsoft.com/office/drawing/2014/main" id="{AF862234-5CF0-E47A-31A3-A13E0B6E428C}"/>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1AD3216E-43D9-8CDE-B797-0D6585A568F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7" name="ZoneTexte 6">
            <a:extLst>
              <a:ext uri="{FF2B5EF4-FFF2-40B4-BE49-F238E27FC236}">
                <a16:creationId xmlns:a16="http://schemas.microsoft.com/office/drawing/2014/main" id="{928EE3A4-3227-571E-D320-EC1CBA519799}"/>
              </a:ext>
            </a:extLst>
          </p:cNvPr>
          <p:cNvSpPr txBox="1"/>
          <p:nvPr/>
        </p:nvSpPr>
        <p:spPr>
          <a:xfrm>
            <a:off x="841176" y="3249925"/>
            <a:ext cx="1600468" cy="424732"/>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Incidences</a:t>
            </a:r>
            <a:endParaRPr lang="fr-FR" sz="2400">
              <a:solidFill>
                <a:srgbClr val="353A46"/>
              </a:solidFill>
            </a:endParaRPr>
          </a:p>
        </p:txBody>
      </p:sp>
      <p:cxnSp>
        <p:nvCxnSpPr>
          <p:cNvPr id="26" name="Connecteur droit 25">
            <a:extLst>
              <a:ext uri="{FF2B5EF4-FFF2-40B4-BE49-F238E27FC236}">
                <a16:creationId xmlns:a16="http://schemas.microsoft.com/office/drawing/2014/main" id="{F09EA03C-98AB-B82E-5F09-DD5C5ABF5AAD}"/>
              </a:ext>
            </a:extLst>
          </p:cNvPr>
          <p:cNvCxnSpPr>
            <a:cxnSpLocks/>
            <a:stCxn id="7" idx="3"/>
          </p:cNvCxnSpPr>
          <p:nvPr/>
        </p:nvCxnSpPr>
        <p:spPr>
          <a:xfrm flipV="1">
            <a:off x="2441644" y="1985476"/>
            <a:ext cx="354659" cy="1476815"/>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39851E8C-0DE3-2CEE-E89A-53B08A57520E}"/>
              </a:ext>
            </a:extLst>
          </p:cNvPr>
          <p:cNvSpPr txBox="1"/>
          <p:nvPr/>
        </p:nvSpPr>
        <p:spPr>
          <a:xfrm>
            <a:off x="6279423" y="2360578"/>
            <a:ext cx="5254949" cy="923330"/>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Niveaux sonores &gt; 70dB</a:t>
            </a:r>
          </a:p>
          <a:p>
            <a:pPr marL="342900" indent="-342900">
              <a:buClr>
                <a:srgbClr val="9BC7CB"/>
              </a:buClr>
              <a:buFont typeface="Wingdings" panose="05000000000000000000" pitchFamily="2" charset="2"/>
              <a:buChar char="§"/>
            </a:pPr>
            <a:r>
              <a:rPr lang="fr-FR">
                <a:solidFill>
                  <a:srgbClr val="353A46"/>
                </a:solidFill>
              </a:rPr>
              <a:t>Augmentation des émissions atmosphériques</a:t>
            </a:r>
          </a:p>
          <a:p>
            <a:pPr marL="342900" indent="-342900">
              <a:buClr>
                <a:srgbClr val="9BC7CB"/>
              </a:buClr>
              <a:buFont typeface="Wingdings" panose="05000000000000000000" pitchFamily="2" charset="2"/>
              <a:buChar char="§"/>
            </a:pPr>
            <a:r>
              <a:rPr lang="fr-FR">
                <a:solidFill>
                  <a:srgbClr val="353A46"/>
                </a:solidFill>
              </a:rPr>
              <a:t>Risque de pollution des eaux ruisselées</a:t>
            </a:r>
          </a:p>
        </p:txBody>
      </p:sp>
      <p:sp>
        <p:nvSpPr>
          <p:cNvPr id="3" name="ZoneTexte 2">
            <a:extLst>
              <a:ext uri="{FF2B5EF4-FFF2-40B4-BE49-F238E27FC236}">
                <a16:creationId xmlns:a16="http://schemas.microsoft.com/office/drawing/2014/main" id="{7A749D66-9AAE-ECFA-FFD9-D0E8AD61000E}"/>
              </a:ext>
            </a:extLst>
          </p:cNvPr>
          <p:cNvSpPr txBox="1"/>
          <p:nvPr/>
        </p:nvSpPr>
        <p:spPr>
          <a:xfrm>
            <a:off x="2796303" y="2360578"/>
            <a:ext cx="3326062" cy="400110"/>
          </a:xfrm>
          <a:prstGeom prst="rect">
            <a:avLst/>
          </a:prstGeom>
          <a:noFill/>
        </p:spPr>
        <p:txBody>
          <a:bodyPr wrap="square">
            <a:spAutoFit/>
          </a:bodyPr>
          <a:lstStyle/>
          <a:p>
            <a:pPr>
              <a:buClr>
                <a:srgbClr val="9BC7CB"/>
              </a:buClr>
            </a:pPr>
            <a:r>
              <a:rPr lang="fr-FR" sz="2000" b="1">
                <a:solidFill>
                  <a:srgbClr val="353A46"/>
                </a:solidFill>
              </a:rPr>
              <a:t>Polluants, bruit, déchets…</a:t>
            </a:r>
          </a:p>
        </p:txBody>
      </p:sp>
      <p:cxnSp>
        <p:nvCxnSpPr>
          <p:cNvPr id="4" name="Connecteur droit 3">
            <a:extLst>
              <a:ext uri="{FF2B5EF4-FFF2-40B4-BE49-F238E27FC236}">
                <a16:creationId xmlns:a16="http://schemas.microsoft.com/office/drawing/2014/main" id="{E43C31F7-72B6-5A82-F48D-86F6F611049A}"/>
              </a:ext>
            </a:extLst>
          </p:cNvPr>
          <p:cNvCxnSpPr>
            <a:cxnSpLocks/>
            <a:stCxn id="7" idx="3"/>
          </p:cNvCxnSpPr>
          <p:nvPr/>
        </p:nvCxnSpPr>
        <p:spPr>
          <a:xfrm flipV="1">
            <a:off x="2441644" y="2493307"/>
            <a:ext cx="354659" cy="968984"/>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0C0C878B-DDA9-6458-A72E-7414004DF8AF}"/>
              </a:ext>
            </a:extLst>
          </p:cNvPr>
          <p:cNvSpPr txBox="1"/>
          <p:nvPr/>
        </p:nvSpPr>
        <p:spPr>
          <a:xfrm>
            <a:off x="2806033" y="1655879"/>
            <a:ext cx="3326062" cy="400110"/>
          </a:xfrm>
          <a:prstGeom prst="rect">
            <a:avLst/>
          </a:prstGeom>
          <a:noFill/>
        </p:spPr>
        <p:txBody>
          <a:bodyPr wrap="square">
            <a:spAutoFit/>
          </a:bodyPr>
          <a:lstStyle/>
          <a:p>
            <a:r>
              <a:rPr lang="fr-FR" sz="2000">
                <a:solidFill>
                  <a:srgbClr val="7C8087"/>
                </a:solidFill>
              </a:rPr>
              <a:t>Ressources naturelles</a:t>
            </a:r>
          </a:p>
        </p:txBody>
      </p:sp>
    </p:spTree>
    <p:extLst>
      <p:ext uri="{BB962C8B-B14F-4D97-AF65-F5344CB8AC3E}">
        <p14:creationId xmlns:p14="http://schemas.microsoft.com/office/powerpoint/2010/main" val="1000840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AF9D8-B97E-1047-66E6-228C61C46AF1}"/>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9166619F-B3F5-FBCF-B1B3-06000FAB5574}"/>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19</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8A63DDB2-B5F1-9A6A-A847-5D6A9A8C4FFD}"/>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CARACTERISTIQUES DU PROJET</a:t>
            </a:r>
          </a:p>
        </p:txBody>
      </p:sp>
      <p:sp>
        <p:nvSpPr>
          <p:cNvPr id="8" name="Rectangle 7">
            <a:extLst>
              <a:ext uri="{FF2B5EF4-FFF2-40B4-BE49-F238E27FC236}">
                <a16:creationId xmlns:a16="http://schemas.microsoft.com/office/drawing/2014/main" id="{E78344C9-4FD2-B7EB-B87D-DC7DC64AE78C}"/>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F236B9F0-1986-7F4B-8EED-081BFDE92C8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7" name="ZoneTexte 6">
            <a:extLst>
              <a:ext uri="{FF2B5EF4-FFF2-40B4-BE49-F238E27FC236}">
                <a16:creationId xmlns:a16="http://schemas.microsoft.com/office/drawing/2014/main" id="{FCE71596-3D54-B37B-CEC2-5994AD950020}"/>
              </a:ext>
            </a:extLst>
          </p:cNvPr>
          <p:cNvSpPr txBox="1"/>
          <p:nvPr/>
        </p:nvSpPr>
        <p:spPr>
          <a:xfrm>
            <a:off x="841176" y="3249925"/>
            <a:ext cx="1639378" cy="424732"/>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Incidences</a:t>
            </a:r>
            <a:endParaRPr lang="fr-FR" sz="2400">
              <a:solidFill>
                <a:srgbClr val="353A46"/>
              </a:solidFill>
            </a:endParaRPr>
          </a:p>
        </p:txBody>
      </p:sp>
      <p:sp>
        <p:nvSpPr>
          <p:cNvPr id="21" name="ZoneTexte 20">
            <a:extLst>
              <a:ext uri="{FF2B5EF4-FFF2-40B4-BE49-F238E27FC236}">
                <a16:creationId xmlns:a16="http://schemas.microsoft.com/office/drawing/2014/main" id="{8B4557EE-1A97-FCCA-380B-92DAD1E41741}"/>
              </a:ext>
            </a:extLst>
          </p:cNvPr>
          <p:cNvSpPr txBox="1"/>
          <p:nvPr/>
        </p:nvSpPr>
        <p:spPr>
          <a:xfrm>
            <a:off x="2796181" y="1655879"/>
            <a:ext cx="3326062" cy="400110"/>
          </a:xfrm>
          <a:prstGeom prst="rect">
            <a:avLst/>
          </a:prstGeom>
          <a:noFill/>
        </p:spPr>
        <p:txBody>
          <a:bodyPr wrap="square">
            <a:spAutoFit/>
          </a:bodyPr>
          <a:lstStyle/>
          <a:p>
            <a:r>
              <a:rPr lang="fr-FR" sz="2000">
                <a:solidFill>
                  <a:srgbClr val="7C8087"/>
                </a:solidFill>
              </a:rPr>
              <a:t>Ressources naturelles</a:t>
            </a:r>
            <a:endParaRPr lang="fr-FR" sz="2000">
              <a:solidFill>
                <a:srgbClr val="353A46"/>
              </a:solidFill>
            </a:endParaRPr>
          </a:p>
        </p:txBody>
      </p:sp>
      <p:cxnSp>
        <p:nvCxnSpPr>
          <p:cNvPr id="26" name="Connecteur droit 25">
            <a:extLst>
              <a:ext uri="{FF2B5EF4-FFF2-40B4-BE49-F238E27FC236}">
                <a16:creationId xmlns:a16="http://schemas.microsoft.com/office/drawing/2014/main" id="{DE605321-EBF8-063A-D6DD-43BAF8FBD48C}"/>
              </a:ext>
            </a:extLst>
          </p:cNvPr>
          <p:cNvCxnSpPr>
            <a:cxnSpLocks/>
            <a:stCxn id="7" idx="3"/>
          </p:cNvCxnSpPr>
          <p:nvPr/>
        </p:nvCxnSpPr>
        <p:spPr>
          <a:xfrm flipV="1">
            <a:off x="2480554" y="1979045"/>
            <a:ext cx="315627" cy="1483246"/>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cxnSp>
        <p:nvCxnSpPr>
          <p:cNvPr id="4" name="Connecteur droit 3">
            <a:extLst>
              <a:ext uri="{FF2B5EF4-FFF2-40B4-BE49-F238E27FC236}">
                <a16:creationId xmlns:a16="http://schemas.microsoft.com/office/drawing/2014/main" id="{CD1EB20A-41FD-16B2-17A2-D4CC154BC795}"/>
              </a:ext>
            </a:extLst>
          </p:cNvPr>
          <p:cNvCxnSpPr>
            <a:cxnSpLocks/>
            <a:stCxn id="7" idx="3"/>
          </p:cNvCxnSpPr>
          <p:nvPr/>
        </p:nvCxnSpPr>
        <p:spPr>
          <a:xfrm flipV="1">
            <a:off x="2480554" y="2502265"/>
            <a:ext cx="315627" cy="960026"/>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F4F8DC97-0FB7-3B3C-4A5D-5762B7504A36}"/>
              </a:ext>
            </a:extLst>
          </p:cNvPr>
          <p:cNvSpPr txBox="1"/>
          <p:nvPr/>
        </p:nvSpPr>
        <p:spPr>
          <a:xfrm>
            <a:off x="6279423" y="3076775"/>
            <a:ext cx="5254949" cy="923330"/>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Utilisation du site : impacts limités</a:t>
            </a:r>
          </a:p>
          <a:p>
            <a:pPr marL="342900" indent="-342900">
              <a:buClr>
                <a:srgbClr val="9BC7CB"/>
              </a:buClr>
              <a:buFont typeface="Wingdings" panose="05000000000000000000" pitchFamily="2" charset="2"/>
              <a:buChar char="§"/>
            </a:pPr>
            <a:r>
              <a:rPr lang="fr-FR">
                <a:solidFill>
                  <a:srgbClr val="353A46"/>
                </a:solidFill>
              </a:rPr>
              <a:t>Principal risque : pollution accidentelle des eaux du barrage du Semilly</a:t>
            </a:r>
          </a:p>
        </p:txBody>
      </p:sp>
      <p:sp>
        <p:nvSpPr>
          <p:cNvPr id="6" name="ZoneTexte 5">
            <a:extLst>
              <a:ext uri="{FF2B5EF4-FFF2-40B4-BE49-F238E27FC236}">
                <a16:creationId xmlns:a16="http://schemas.microsoft.com/office/drawing/2014/main" id="{82E811FC-1C54-E41B-5B93-42CC32053C35}"/>
              </a:ext>
            </a:extLst>
          </p:cNvPr>
          <p:cNvSpPr txBox="1"/>
          <p:nvPr/>
        </p:nvSpPr>
        <p:spPr>
          <a:xfrm>
            <a:off x="2796181" y="3076775"/>
            <a:ext cx="3326062" cy="400110"/>
          </a:xfrm>
          <a:prstGeom prst="rect">
            <a:avLst/>
          </a:prstGeom>
          <a:noFill/>
        </p:spPr>
        <p:txBody>
          <a:bodyPr wrap="square">
            <a:spAutoFit/>
          </a:bodyPr>
          <a:lstStyle/>
          <a:p>
            <a:pPr>
              <a:buClr>
                <a:srgbClr val="9BC7CB"/>
              </a:buClr>
            </a:pPr>
            <a:r>
              <a:rPr lang="fr-FR" sz="2000" b="1">
                <a:solidFill>
                  <a:srgbClr val="353A46"/>
                </a:solidFill>
              </a:rPr>
              <a:t>Santé humaine</a:t>
            </a:r>
          </a:p>
        </p:txBody>
      </p:sp>
      <p:cxnSp>
        <p:nvCxnSpPr>
          <p:cNvPr id="10" name="Connecteur droit 9">
            <a:extLst>
              <a:ext uri="{FF2B5EF4-FFF2-40B4-BE49-F238E27FC236}">
                <a16:creationId xmlns:a16="http://schemas.microsoft.com/office/drawing/2014/main" id="{1ADBC1E5-E6B1-8C87-59D7-92B5FA17715D}"/>
              </a:ext>
            </a:extLst>
          </p:cNvPr>
          <p:cNvCxnSpPr>
            <a:cxnSpLocks/>
            <a:stCxn id="7" idx="3"/>
          </p:cNvCxnSpPr>
          <p:nvPr/>
        </p:nvCxnSpPr>
        <p:spPr>
          <a:xfrm flipV="1">
            <a:off x="2480554" y="3294402"/>
            <a:ext cx="315627" cy="167889"/>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97CA6E61-4388-9AB2-3AB3-F02465F031F4}"/>
              </a:ext>
            </a:extLst>
          </p:cNvPr>
          <p:cNvSpPr txBox="1"/>
          <p:nvPr/>
        </p:nvSpPr>
        <p:spPr>
          <a:xfrm>
            <a:off x="2796303" y="2360578"/>
            <a:ext cx="3326062" cy="400110"/>
          </a:xfrm>
          <a:prstGeom prst="rect">
            <a:avLst/>
          </a:prstGeom>
          <a:noFill/>
        </p:spPr>
        <p:txBody>
          <a:bodyPr wrap="square">
            <a:spAutoFit/>
          </a:bodyPr>
          <a:lstStyle/>
          <a:p>
            <a:pPr>
              <a:buClr>
                <a:srgbClr val="9BC7CB"/>
              </a:buClr>
            </a:pPr>
            <a:r>
              <a:rPr lang="fr-FR" sz="2000">
                <a:solidFill>
                  <a:srgbClr val="7C8087"/>
                </a:solidFill>
              </a:rPr>
              <a:t>Polluants, bruit, déchets…</a:t>
            </a:r>
          </a:p>
        </p:txBody>
      </p:sp>
    </p:spTree>
    <p:extLst>
      <p:ext uri="{BB962C8B-B14F-4D97-AF65-F5344CB8AC3E}">
        <p14:creationId xmlns:p14="http://schemas.microsoft.com/office/powerpoint/2010/main" val="315109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97783-7E2F-C73A-3ED4-95D638142139}"/>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C6B8B939-5BDC-97E0-7A7B-F2BD8E7EF10B}"/>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20</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4ABDAD4B-4058-74A0-25B2-3BDA1E369A3A}"/>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CARACTERISTIQUES DU PROJET</a:t>
            </a:r>
          </a:p>
        </p:txBody>
      </p:sp>
      <p:sp>
        <p:nvSpPr>
          <p:cNvPr id="8" name="Rectangle 7">
            <a:extLst>
              <a:ext uri="{FF2B5EF4-FFF2-40B4-BE49-F238E27FC236}">
                <a16:creationId xmlns:a16="http://schemas.microsoft.com/office/drawing/2014/main" id="{0A7355B2-2F6A-0535-04E7-1BB2E2B04FE2}"/>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43B152A3-8BD4-AC24-6F83-D7EE3FA304E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7" name="ZoneTexte 6">
            <a:extLst>
              <a:ext uri="{FF2B5EF4-FFF2-40B4-BE49-F238E27FC236}">
                <a16:creationId xmlns:a16="http://schemas.microsoft.com/office/drawing/2014/main" id="{C61C7480-12A8-A4C2-2020-607560A052C1}"/>
              </a:ext>
            </a:extLst>
          </p:cNvPr>
          <p:cNvSpPr txBox="1"/>
          <p:nvPr/>
        </p:nvSpPr>
        <p:spPr>
          <a:xfrm>
            <a:off x="841176" y="3249925"/>
            <a:ext cx="1639378" cy="424732"/>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Incidences</a:t>
            </a:r>
            <a:endParaRPr lang="fr-FR" sz="2400">
              <a:solidFill>
                <a:srgbClr val="353A46"/>
              </a:solidFill>
            </a:endParaRPr>
          </a:p>
        </p:txBody>
      </p:sp>
      <p:sp>
        <p:nvSpPr>
          <p:cNvPr id="21" name="ZoneTexte 20">
            <a:extLst>
              <a:ext uri="{FF2B5EF4-FFF2-40B4-BE49-F238E27FC236}">
                <a16:creationId xmlns:a16="http://schemas.microsoft.com/office/drawing/2014/main" id="{40586F94-C770-D94C-0B15-1F66312EA3E0}"/>
              </a:ext>
            </a:extLst>
          </p:cNvPr>
          <p:cNvSpPr txBox="1"/>
          <p:nvPr/>
        </p:nvSpPr>
        <p:spPr>
          <a:xfrm>
            <a:off x="2796181" y="1655879"/>
            <a:ext cx="3326062" cy="400110"/>
          </a:xfrm>
          <a:prstGeom prst="rect">
            <a:avLst/>
          </a:prstGeom>
          <a:noFill/>
        </p:spPr>
        <p:txBody>
          <a:bodyPr wrap="square">
            <a:spAutoFit/>
          </a:bodyPr>
          <a:lstStyle/>
          <a:p>
            <a:r>
              <a:rPr lang="fr-FR" sz="2000">
                <a:solidFill>
                  <a:srgbClr val="7C8087"/>
                </a:solidFill>
              </a:rPr>
              <a:t>Ressources naturelles</a:t>
            </a:r>
            <a:endParaRPr lang="fr-FR" sz="2000">
              <a:solidFill>
                <a:srgbClr val="353A46"/>
              </a:solidFill>
            </a:endParaRPr>
          </a:p>
        </p:txBody>
      </p:sp>
      <p:cxnSp>
        <p:nvCxnSpPr>
          <p:cNvPr id="26" name="Connecteur droit 25">
            <a:extLst>
              <a:ext uri="{FF2B5EF4-FFF2-40B4-BE49-F238E27FC236}">
                <a16:creationId xmlns:a16="http://schemas.microsoft.com/office/drawing/2014/main" id="{6B4B1DBF-89D8-2973-D4B7-9873BD4AB4BF}"/>
              </a:ext>
            </a:extLst>
          </p:cNvPr>
          <p:cNvCxnSpPr>
            <a:cxnSpLocks/>
            <a:stCxn id="7" idx="3"/>
          </p:cNvCxnSpPr>
          <p:nvPr/>
        </p:nvCxnSpPr>
        <p:spPr>
          <a:xfrm flipV="1">
            <a:off x="2480554" y="1979045"/>
            <a:ext cx="315627" cy="1483246"/>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cxnSp>
        <p:nvCxnSpPr>
          <p:cNvPr id="4" name="Connecteur droit 3">
            <a:extLst>
              <a:ext uri="{FF2B5EF4-FFF2-40B4-BE49-F238E27FC236}">
                <a16:creationId xmlns:a16="http://schemas.microsoft.com/office/drawing/2014/main" id="{5E1CFE2E-C8D1-72C8-20A5-839E22C6660E}"/>
              </a:ext>
            </a:extLst>
          </p:cNvPr>
          <p:cNvCxnSpPr>
            <a:cxnSpLocks/>
            <a:stCxn id="7" idx="3"/>
          </p:cNvCxnSpPr>
          <p:nvPr/>
        </p:nvCxnSpPr>
        <p:spPr>
          <a:xfrm flipV="1">
            <a:off x="2480554" y="2636724"/>
            <a:ext cx="315627" cy="825567"/>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7DDB0728-006A-509E-207A-D7733CA52B24}"/>
              </a:ext>
            </a:extLst>
          </p:cNvPr>
          <p:cNvSpPr txBox="1"/>
          <p:nvPr/>
        </p:nvSpPr>
        <p:spPr>
          <a:xfrm>
            <a:off x="2796181" y="3076775"/>
            <a:ext cx="3326062" cy="400110"/>
          </a:xfrm>
          <a:prstGeom prst="rect">
            <a:avLst/>
          </a:prstGeom>
          <a:noFill/>
        </p:spPr>
        <p:txBody>
          <a:bodyPr wrap="square">
            <a:spAutoFit/>
          </a:bodyPr>
          <a:lstStyle/>
          <a:p>
            <a:pPr>
              <a:buClr>
                <a:srgbClr val="9BC7CB"/>
              </a:buClr>
            </a:pPr>
            <a:r>
              <a:rPr lang="fr-FR" sz="2000">
                <a:solidFill>
                  <a:srgbClr val="7C8087"/>
                </a:solidFill>
              </a:rPr>
              <a:t>Santé humaine</a:t>
            </a:r>
          </a:p>
        </p:txBody>
      </p:sp>
      <p:cxnSp>
        <p:nvCxnSpPr>
          <p:cNvPr id="10" name="Connecteur droit 9">
            <a:extLst>
              <a:ext uri="{FF2B5EF4-FFF2-40B4-BE49-F238E27FC236}">
                <a16:creationId xmlns:a16="http://schemas.microsoft.com/office/drawing/2014/main" id="{A7C24DC6-C6E8-61EC-B31C-3EDEB4795F07}"/>
              </a:ext>
            </a:extLst>
          </p:cNvPr>
          <p:cNvCxnSpPr>
            <a:cxnSpLocks/>
            <a:stCxn id="7" idx="3"/>
          </p:cNvCxnSpPr>
          <p:nvPr/>
        </p:nvCxnSpPr>
        <p:spPr>
          <a:xfrm flipV="1">
            <a:off x="2480554" y="3294402"/>
            <a:ext cx="315627" cy="167889"/>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D6825F99-8EBB-5CC8-4AE1-8BA035375A33}"/>
              </a:ext>
            </a:extLst>
          </p:cNvPr>
          <p:cNvSpPr txBox="1"/>
          <p:nvPr/>
        </p:nvSpPr>
        <p:spPr>
          <a:xfrm>
            <a:off x="6279423" y="3805596"/>
            <a:ext cx="5254949" cy="2031325"/>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Modification du paysage</a:t>
            </a:r>
          </a:p>
          <a:p>
            <a:pPr marL="342900" indent="-342900">
              <a:buClr>
                <a:srgbClr val="9BC7CB"/>
              </a:buClr>
              <a:buFont typeface="Wingdings" panose="05000000000000000000" pitchFamily="2" charset="2"/>
              <a:buChar char="§"/>
            </a:pPr>
            <a:r>
              <a:rPr lang="fr-FR">
                <a:solidFill>
                  <a:srgbClr val="353A46"/>
                </a:solidFill>
              </a:rPr>
              <a:t>Consommation de foncier agricole</a:t>
            </a:r>
          </a:p>
          <a:p>
            <a:pPr marL="342900" indent="-342900">
              <a:buClr>
                <a:srgbClr val="9BC7CB"/>
              </a:buClr>
              <a:buFont typeface="Wingdings" panose="05000000000000000000" pitchFamily="2" charset="2"/>
              <a:buChar char="§"/>
            </a:pPr>
            <a:r>
              <a:rPr lang="fr-FR">
                <a:solidFill>
                  <a:srgbClr val="353A46"/>
                </a:solidFill>
              </a:rPr>
              <a:t>Création de flux supplémentaires</a:t>
            </a:r>
          </a:p>
          <a:p>
            <a:pPr marL="800100" lvl="1" indent="-342900">
              <a:buClr>
                <a:srgbClr val="9BC7CB"/>
              </a:buClr>
              <a:buFont typeface="Wingdings" panose="05000000000000000000" pitchFamily="2" charset="2"/>
              <a:buChar char="Ø"/>
            </a:pPr>
            <a:r>
              <a:rPr lang="fr-FR">
                <a:solidFill>
                  <a:srgbClr val="353A46"/>
                </a:solidFill>
              </a:rPr>
              <a:t>Impacts sur le sol et l’eau considérés comme modérés à forts </a:t>
            </a:r>
          </a:p>
          <a:p>
            <a:pPr marL="800100" lvl="1" indent="-342900">
              <a:buClr>
                <a:srgbClr val="9BC7CB"/>
              </a:buClr>
              <a:buFont typeface="Wingdings" panose="05000000000000000000" pitchFamily="2" charset="2"/>
              <a:buChar char="Ø"/>
            </a:pPr>
            <a:r>
              <a:rPr lang="fr-FR">
                <a:solidFill>
                  <a:srgbClr val="353A46"/>
                </a:solidFill>
              </a:rPr>
              <a:t>Impacts sur l’air et le bruit considérés comme faibles</a:t>
            </a:r>
          </a:p>
        </p:txBody>
      </p:sp>
      <p:sp>
        <p:nvSpPr>
          <p:cNvPr id="11" name="ZoneTexte 10">
            <a:extLst>
              <a:ext uri="{FF2B5EF4-FFF2-40B4-BE49-F238E27FC236}">
                <a16:creationId xmlns:a16="http://schemas.microsoft.com/office/drawing/2014/main" id="{D1662C26-3AB7-CBA2-0007-C3C8245B61F7}"/>
              </a:ext>
            </a:extLst>
          </p:cNvPr>
          <p:cNvSpPr txBox="1"/>
          <p:nvPr/>
        </p:nvSpPr>
        <p:spPr>
          <a:xfrm>
            <a:off x="2796181" y="3794959"/>
            <a:ext cx="3326062" cy="707886"/>
          </a:xfrm>
          <a:prstGeom prst="rect">
            <a:avLst/>
          </a:prstGeom>
          <a:noFill/>
        </p:spPr>
        <p:txBody>
          <a:bodyPr wrap="square">
            <a:spAutoFit/>
          </a:bodyPr>
          <a:lstStyle/>
          <a:p>
            <a:pPr>
              <a:buClr>
                <a:srgbClr val="9BC7CB"/>
              </a:buClr>
            </a:pPr>
            <a:r>
              <a:rPr lang="fr-FR" sz="2000" b="1">
                <a:solidFill>
                  <a:srgbClr val="353A46"/>
                </a:solidFill>
              </a:rPr>
              <a:t>Impacts cumulés avec la phase 1</a:t>
            </a:r>
          </a:p>
        </p:txBody>
      </p:sp>
      <p:cxnSp>
        <p:nvCxnSpPr>
          <p:cNvPr id="13" name="Connecteur droit 12">
            <a:extLst>
              <a:ext uri="{FF2B5EF4-FFF2-40B4-BE49-F238E27FC236}">
                <a16:creationId xmlns:a16="http://schemas.microsoft.com/office/drawing/2014/main" id="{E2D2DA9F-1D0D-CE3F-0F77-27B63152245E}"/>
              </a:ext>
            </a:extLst>
          </p:cNvPr>
          <p:cNvCxnSpPr>
            <a:cxnSpLocks/>
            <a:stCxn id="7" idx="3"/>
            <a:endCxn id="11" idx="1"/>
          </p:cNvCxnSpPr>
          <p:nvPr/>
        </p:nvCxnSpPr>
        <p:spPr>
          <a:xfrm>
            <a:off x="2480554" y="3462291"/>
            <a:ext cx="315627" cy="686611"/>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3792C417-6778-68FC-9D72-ED703B349146}"/>
              </a:ext>
            </a:extLst>
          </p:cNvPr>
          <p:cNvSpPr txBox="1"/>
          <p:nvPr/>
        </p:nvSpPr>
        <p:spPr>
          <a:xfrm>
            <a:off x="2796303" y="2360578"/>
            <a:ext cx="3326062" cy="400110"/>
          </a:xfrm>
          <a:prstGeom prst="rect">
            <a:avLst/>
          </a:prstGeom>
          <a:noFill/>
        </p:spPr>
        <p:txBody>
          <a:bodyPr wrap="square">
            <a:spAutoFit/>
          </a:bodyPr>
          <a:lstStyle/>
          <a:p>
            <a:pPr>
              <a:buClr>
                <a:srgbClr val="9BC7CB"/>
              </a:buClr>
            </a:pPr>
            <a:r>
              <a:rPr lang="fr-FR" sz="2000">
                <a:solidFill>
                  <a:srgbClr val="7C8087"/>
                </a:solidFill>
              </a:rPr>
              <a:t>Polluants, bruit, déchets…</a:t>
            </a:r>
          </a:p>
        </p:txBody>
      </p:sp>
    </p:spTree>
    <p:extLst>
      <p:ext uri="{BB962C8B-B14F-4D97-AF65-F5344CB8AC3E}">
        <p14:creationId xmlns:p14="http://schemas.microsoft.com/office/powerpoint/2010/main" val="1293275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BD3E0-155E-69A8-6657-3F347B55E639}"/>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32613E7D-E10F-9671-45D7-82F18A4AD57E}"/>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21</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98A4ECEF-5C53-09DA-D897-94FB9FFC2427}"/>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CARACTERISTIQUES DU PROJET</a:t>
            </a:r>
          </a:p>
        </p:txBody>
      </p:sp>
      <p:sp>
        <p:nvSpPr>
          <p:cNvPr id="8" name="Rectangle 7">
            <a:extLst>
              <a:ext uri="{FF2B5EF4-FFF2-40B4-BE49-F238E27FC236}">
                <a16:creationId xmlns:a16="http://schemas.microsoft.com/office/drawing/2014/main" id="{E6EFE26C-B973-1C4A-0A52-9437FE736060}"/>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D1E09771-763A-5A8B-CFEE-72AB8944936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7" name="ZoneTexte 6">
            <a:extLst>
              <a:ext uri="{FF2B5EF4-FFF2-40B4-BE49-F238E27FC236}">
                <a16:creationId xmlns:a16="http://schemas.microsoft.com/office/drawing/2014/main" id="{0E8FCD1B-4122-9CE4-99D3-93AEE464174F}"/>
              </a:ext>
            </a:extLst>
          </p:cNvPr>
          <p:cNvSpPr txBox="1"/>
          <p:nvPr/>
        </p:nvSpPr>
        <p:spPr>
          <a:xfrm>
            <a:off x="841176" y="3249925"/>
            <a:ext cx="1639378" cy="424732"/>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Incidences</a:t>
            </a:r>
            <a:endParaRPr lang="fr-FR" sz="2400">
              <a:solidFill>
                <a:srgbClr val="353A46"/>
              </a:solidFill>
            </a:endParaRPr>
          </a:p>
        </p:txBody>
      </p:sp>
      <p:sp>
        <p:nvSpPr>
          <p:cNvPr id="21" name="ZoneTexte 20">
            <a:extLst>
              <a:ext uri="{FF2B5EF4-FFF2-40B4-BE49-F238E27FC236}">
                <a16:creationId xmlns:a16="http://schemas.microsoft.com/office/drawing/2014/main" id="{8AE395FD-7299-8257-C78C-9B7A3869A94F}"/>
              </a:ext>
            </a:extLst>
          </p:cNvPr>
          <p:cNvSpPr txBox="1"/>
          <p:nvPr/>
        </p:nvSpPr>
        <p:spPr>
          <a:xfrm>
            <a:off x="2796181" y="1655879"/>
            <a:ext cx="3326062" cy="400110"/>
          </a:xfrm>
          <a:prstGeom prst="rect">
            <a:avLst/>
          </a:prstGeom>
          <a:noFill/>
        </p:spPr>
        <p:txBody>
          <a:bodyPr wrap="square">
            <a:spAutoFit/>
          </a:bodyPr>
          <a:lstStyle/>
          <a:p>
            <a:r>
              <a:rPr lang="fr-FR" sz="2000">
                <a:solidFill>
                  <a:srgbClr val="7C8087"/>
                </a:solidFill>
              </a:rPr>
              <a:t>Ressources naturelles</a:t>
            </a:r>
            <a:endParaRPr lang="fr-FR" sz="2000">
              <a:solidFill>
                <a:srgbClr val="353A46"/>
              </a:solidFill>
            </a:endParaRPr>
          </a:p>
        </p:txBody>
      </p:sp>
      <p:cxnSp>
        <p:nvCxnSpPr>
          <p:cNvPr id="26" name="Connecteur droit 25">
            <a:extLst>
              <a:ext uri="{FF2B5EF4-FFF2-40B4-BE49-F238E27FC236}">
                <a16:creationId xmlns:a16="http://schemas.microsoft.com/office/drawing/2014/main" id="{F29C328E-5DD5-B8A8-4D7D-1B67038BCD49}"/>
              </a:ext>
            </a:extLst>
          </p:cNvPr>
          <p:cNvCxnSpPr>
            <a:cxnSpLocks/>
            <a:stCxn id="7" idx="3"/>
          </p:cNvCxnSpPr>
          <p:nvPr/>
        </p:nvCxnSpPr>
        <p:spPr>
          <a:xfrm flipV="1">
            <a:off x="2480554" y="1979045"/>
            <a:ext cx="315627" cy="1483246"/>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cxnSp>
        <p:nvCxnSpPr>
          <p:cNvPr id="4" name="Connecteur droit 3">
            <a:extLst>
              <a:ext uri="{FF2B5EF4-FFF2-40B4-BE49-F238E27FC236}">
                <a16:creationId xmlns:a16="http://schemas.microsoft.com/office/drawing/2014/main" id="{D38E03A9-6D6E-3E4A-37E6-E28D1C3231A7}"/>
              </a:ext>
            </a:extLst>
          </p:cNvPr>
          <p:cNvCxnSpPr>
            <a:cxnSpLocks/>
            <a:stCxn id="7" idx="3"/>
          </p:cNvCxnSpPr>
          <p:nvPr/>
        </p:nvCxnSpPr>
        <p:spPr>
          <a:xfrm flipV="1">
            <a:off x="2480554" y="2636724"/>
            <a:ext cx="315627" cy="825567"/>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DBC7E624-ADFE-BAF0-A92D-2294E7CCD672}"/>
              </a:ext>
            </a:extLst>
          </p:cNvPr>
          <p:cNvSpPr txBox="1"/>
          <p:nvPr/>
        </p:nvSpPr>
        <p:spPr>
          <a:xfrm>
            <a:off x="2796181" y="3076775"/>
            <a:ext cx="3326062" cy="400110"/>
          </a:xfrm>
          <a:prstGeom prst="rect">
            <a:avLst/>
          </a:prstGeom>
          <a:noFill/>
        </p:spPr>
        <p:txBody>
          <a:bodyPr wrap="square">
            <a:spAutoFit/>
          </a:bodyPr>
          <a:lstStyle/>
          <a:p>
            <a:pPr>
              <a:buClr>
                <a:srgbClr val="9BC7CB"/>
              </a:buClr>
            </a:pPr>
            <a:r>
              <a:rPr lang="fr-FR" sz="2000">
                <a:solidFill>
                  <a:srgbClr val="7C8087"/>
                </a:solidFill>
              </a:rPr>
              <a:t>Santé humaine</a:t>
            </a:r>
          </a:p>
        </p:txBody>
      </p:sp>
      <p:cxnSp>
        <p:nvCxnSpPr>
          <p:cNvPr id="10" name="Connecteur droit 9">
            <a:extLst>
              <a:ext uri="{FF2B5EF4-FFF2-40B4-BE49-F238E27FC236}">
                <a16:creationId xmlns:a16="http://schemas.microsoft.com/office/drawing/2014/main" id="{B23688A2-796F-1779-7569-6B74BB83D069}"/>
              </a:ext>
            </a:extLst>
          </p:cNvPr>
          <p:cNvCxnSpPr>
            <a:cxnSpLocks/>
            <a:stCxn id="7" idx="3"/>
          </p:cNvCxnSpPr>
          <p:nvPr/>
        </p:nvCxnSpPr>
        <p:spPr>
          <a:xfrm flipV="1">
            <a:off x="2480554" y="3294402"/>
            <a:ext cx="315627" cy="167889"/>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FA060F66-4B80-1203-DAA3-42E45A6878A0}"/>
              </a:ext>
            </a:extLst>
          </p:cNvPr>
          <p:cNvSpPr txBox="1"/>
          <p:nvPr/>
        </p:nvSpPr>
        <p:spPr>
          <a:xfrm>
            <a:off x="6279423" y="4787285"/>
            <a:ext cx="5254949" cy="1200329"/>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Incidence faible à l’échelle régionale mais réelle à l’échelle locale</a:t>
            </a:r>
          </a:p>
          <a:p>
            <a:pPr marL="342900" indent="-342900">
              <a:buClr>
                <a:srgbClr val="9BC7CB"/>
              </a:buClr>
              <a:buFont typeface="Wingdings" panose="05000000000000000000" pitchFamily="2" charset="2"/>
              <a:buChar char="§"/>
            </a:pPr>
            <a:r>
              <a:rPr lang="fr-FR">
                <a:solidFill>
                  <a:srgbClr val="353A46"/>
                </a:solidFill>
              </a:rPr>
              <a:t>Vulnérabilité aux épisodes pluvieux intenses</a:t>
            </a:r>
          </a:p>
          <a:p>
            <a:pPr marL="342900" indent="-342900">
              <a:buClr>
                <a:srgbClr val="9BC7CB"/>
              </a:buClr>
              <a:buFont typeface="Wingdings" panose="05000000000000000000" pitchFamily="2" charset="2"/>
              <a:buChar char="§"/>
            </a:pPr>
            <a:r>
              <a:rPr lang="fr-FR">
                <a:solidFill>
                  <a:srgbClr val="353A46"/>
                </a:solidFill>
              </a:rPr>
              <a:t>Végétalisation du site</a:t>
            </a:r>
          </a:p>
        </p:txBody>
      </p:sp>
      <p:sp>
        <p:nvSpPr>
          <p:cNvPr id="11" name="ZoneTexte 10">
            <a:extLst>
              <a:ext uri="{FF2B5EF4-FFF2-40B4-BE49-F238E27FC236}">
                <a16:creationId xmlns:a16="http://schemas.microsoft.com/office/drawing/2014/main" id="{809D34CE-A376-1200-1815-06ADB83501B5}"/>
              </a:ext>
            </a:extLst>
          </p:cNvPr>
          <p:cNvSpPr txBox="1"/>
          <p:nvPr/>
        </p:nvSpPr>
        <p:spPr>
          <a:xfrm>
            <a:off x="2796181" y="3794959"/>
            <a:ext cx="3326062" cy="707886"/>
          </a:xfrm>
          <a:prstGeom prst="rect">
            <a:avLst/>
          </a:prstGeom>
          <a:noFill/>
        </p:spPr>
        <p:txBody>
          <a:bodyPr wrap="square">
            <a:spAutoFit/>
          </a:bodyPr>
          <a:lstStyle/>
          <a:p>
            <a:pPr>
              <a:buClr>
                <a:srgbClr val="9BC7CB"/>
              </a:buClr>
            </a:pPr>
            <a:r>
              <a:rPr lang="fr-FR" sz="2000">
                <a:solidFill>
                  <a:srgbClr val="7C8087"/>
                </a:solidFill>
              </a:rPr>
              <a:t>Impacts cumulés avec la phase 1</a:t>
            </a:r>
          </a:p>
        </p:txBody>
      </p:sp>
      <p:cxnSp>
        <p:nvCxnSpPr>
          <p:cNvPr id="13" name="Connecteur droit 12">
            <a:extLst>
              <a:ext uri="{FF2B5EF4-FFF2-40B4-BE49-F238E27FC236}">
                <a16:creationId xmlns:a16="http://schemas.microsoft.com/office/drawing/2014/main" id="{4C9F8B6B-0344-7802-588B-42C8D490A16E}"/>
              </a:ext>
            </a:extLst>
          </p:cNvPr>
          <p:cNvCxnSpPr>
            <a:cxnSpLocks/>
            <a:stCxn id="7" idx="3"/>
            <a:endCxn id="11" idx="1"/>
          </p:cNvCxnSpPr>
          <p:nvPr/>
        </p:nvCxnSpPr>
        <p:spPr>
          <a:xfrm>
            <a:off x="2480554" y="3462291"/>
            <a:ext cx="315627" cy="686611"/>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BFDBF5A4-B4F4-A36E-66A6-97AFFD9D7512}"/>
              </a:ext>
            </a:extLst>
          </p:cNvPr>
          <p:cNvSpPr txBox="1"/>
          <p:nvPr/>
        </p:nvSpPr>
        <p:spPr>
          <a:xfrm>
            <a:off x="2899730" y="4787285"/>
            <a:ext cx="3326062" cy="707886"/>
          </a:xfrm>
          <a:prstGeom prst="rect">
            <a:avLst/>
          </a:prstGeom>
          <a:noFill/>
        </p:spPr>
        <p:txBody>
          <a:bodyPr wrap="square">
            <a:spAutoFit/>
          </a:bodyPr>
          <a:lstStyle/>
          <a:p>
            <a:pPr>
              <a:buClr>
                <a:srgbClr val="9BC7CB"/>
              </a:buClr>
            </a:pPr>
            <a:r>
              <a:rPr lang="fr-FR" sz="2000" b="1">
                <a:solidFill>
                  <a:srgbClr val="353A46"/>
                </a:solidFill>
              </a:rPr>
              <a:t>Vulnérabilité au changement climatique</a:t>
            </a:r>
          </a:p>
        </p:txBody>
      </p:sp>
      <p:cxnSp>
        <p:nvCxnSpPr>
          <p:cNvPr id="12" name="Connecteur droit 11">
            <a:extLst>
              <a:ext uri="{FF2B5EF4-FFF2-40B4-BE49-F238E27FC236}">
                <a16:creationId xmlns:a16="http://schemas.microsoft.com/office/drawing/2014/main" id="{031BC87D-350D-CA2A-BC31-0F5D55E5CC0E}"/>
              </a:ext>
            </a:extLst>
          </p:cNvPr>
          <p:cNvCxnSpPr>
            <a:cxnSpLocks/>
            <a:stCxn id="7" idx="3"/>
            <a:endCxn id="5" idx="1"/>
          </p:cNvCxnSpPr>
          <p:nvPr/>
        </p:nvCxnSpPr>
        <p:spPr>
          <a:xfrm>
            <a:off x="2480554" y="3462291"/>
            <a:ext cx="419176" cy="1678937"/>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B0786B3F-B8D1-2084-56F7-1A42CECD694A}"/>
              </a:ext>
            </a:extLst>
          </p:cNvPr>
          <p:cNvSpPr txBox="1"/>
          <p:nvPr/>
        </p:nvSpPr>
        <p:spPr>
          <a:xfrm>
            <a:off x="2796303" y="2360578"/>
            <a:ext cx="3326062" cy="400110"/>
          </a:xfrm>
          <a:prstGeom prst="rect">
            <a:avLst/>
          </a:prstGeom>
          <a:noFill/>
        </p:spPr>
        <p:txBody>
          <a:bodyPr wrap="square">
            <a:spAutoFit/>
          </a:bodyPr>
          <a:lstStyle/>
          <a:p>
            <a:pPr>
              <a:buClr>
                <a:srgbClr val="9BC7CB"/>
              </a:buClr>
            </a:pPr>
            <a:r>
              <a:rPr lang="fr-FR" sz="2000">
                <a:solidFill>
                  <a:srgbClr val="7C8087"/>
                </a:solidFill>
              </a:rPr>
              <a:t>Polluants, bruit, déchets…</a:t>
            </a:r>
          </a:p>
        </p:txBody>
      </p:sp>
    </p:spTree>
    <p:extLst>
      <p:ext uri="{BB962C8B-B14F-4D97-AF65-F5344CB8AC3E}">
        <p14:creationId xmlns:p14="http://schemas.microsoft.com/office/powerpoint/2010/main" val="1997490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BD3E0-155E-69A8-6657-3F347B55E639}"/>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32613E7D-E10F-9671-45D7-82F18A4AD57E}"/>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22</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98A4ECEF-5C53-09DA-D897-94FB9FFC2427}"/>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latin typeface="+mj-lt"/>
                <a:cs typeface="Afacad Flux" pitchFamily="2" charset="0"/>
              </a:rPr>
              <a:t>CARACTERISTIQUES DU PROJET</a:t>
            </a:r>
          </a:p>
        </p:txBody>
      </p:sp>
      <p:sp>
        <p:nvSpPr>
          <p:cNvPr id="8" name="Rectangle 7">
            <a:extLst>
              <a:ext uri="{FF2B5EF4-FFF2-40B4-BE49-F238E27FC236}">
                <a16:creationId xmlns:a16="http://schemas.microsoft.com/office/drawing/2014/main" id="{E6EFE26C-B973-1C4A-0A52-9437FE736060}"/>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D1E09771-763A-5A8B-CFEE-72AB8944936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7" name="ZoneTexte 6">
            <a:extLst>
              <a:ext uri="{FF2B5EF4-FFF2-40B4-BE49-F238E27FC236}">
                <a16:creationId xmlns:a16="http://schemas.microsoft.com/office/drawing/2014/main" id="{0E8FCD1B-4122-9CE4-99D3-93AEE464174F}"/>
              </a:ext>
            </a:extLst>
          </p:cNvPr>
          <p:cNvSpPr txBox="1"/>
          <p:nvPr/>
        </p:nvSpPr>
        <p:spPr>
          <a:xfrm>
            <a:off x="841176" y="3249925"/>
            <a:ext cx="1639378" cy="424732"/>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Incidences</a:t>
            </a:r>
            <a:endParaRPr lang="fr-FR" sz="2400">
              <a:solidFill>
                <a:srgbClr val="353A46"/>
              </a:solidFill>
            </a:endParaRPr>
          </a:p>
        </p:txBody>
      </p:sp>
      <p:sp>
        <p:nvSpPr>
          <p:cNvPr id="21" name="ZoneTexte 20">
            <a:extLst>
              <a:ext uri="{FF2B5EF4-FFF2-40B4-BE49-F238E27FC236}">
                <a16:creationId xmlns:a16="http://schemas.microsoft.com/office/drawing/2014/main" id="{8AE395FD-7299-8257-C78C-9B7A3869A94F}"/>
              </a:ext>
            </a:extLst>
          </p:cNvPr>
          <p:cNvSpPr txBox="1"/>
          <p:nvPr/>
        </p:nvSpPr>
        <p:spPr>
          <a:xfrm>
            <a:off x="2796181" y="1655879"/>
            <a:ext cx="3326062" cy="400110"/>
          </a:xfrm>
          <a:prstGeom prst="rect">
            <a:avLst/>
          </a:prstGeom>
          <a:noFill/>
        </p:spPr>
        <p:txBody>
          <a:bodyPr wrap="square">
            <a:spAutoFit/>
          </a:bodyPr>
          <a:lstStyle/>
          <a:p>
            <a:r>
              <a:rPr lang="fr-FR" sz="2000">
                <a:solidFill>
                  <a:srgbClr val="7C8087"/>
                </a:solidFill>
              </a:rPr>
              <a:t>Ressources naturelles</a:t>
            </a:r>
            <a:endParaRPr lang="fr-FR" sz="2000">
              <a:solidFill>
                <a:srgbClr val="353A46"/>
              </a:solidFill>
            </a:endParaRPr>
          </a:p>
        </p:txBody>
      </p:sp>
      <p:cxnSp>
        <p:nvCxnSpPr>
          <p:cNvPr id="26" name="Connecteur droit 25">
            <a:extLst>
              <a:ext uri="{FF2B5EF4-FFF2-40B4-BE49-F238E27FC236}">
                <a16:creationId xmlns:a16="http://schemas.microsoft.com/office/drawing/2014/main" id="{F29C328E-5DD5-B8A8-4D7D-1B67038BCD49}"/>
              </a:ext>
            </a:extLst>
          </p:cNvPr>
          <p:cNvCxnSpPr>
            <a:cxnSpLocks/>
            <a:stCxn id="7" idx="3"/>
          </p:cNvCxnSpPr>
          <p:nvPr/>
        </p:nvCxnSpPr>
        <p:spPr>
          <a:xfrm flipV="1">
            <a:off x="2480554" y="1979045"/>
            <a:ext cx="315627" cy="1483246"/>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cxnSp>
        <p:nvCxnSpPr>
          <p:cNvPr id="4" name="Connecteur droit 3">
            <a:extLst>
              <a:ext uri="{FF2B5EF4-FFF2-40B4-BE49-F238E27FC236}">
                <a16:creationId xmlns:a16="http://schemas.microsoft.com/office/drawing/2014/main" id="{D38E03A9-6D6E-3E4A-37E6-E28D1C3231A7}"/>
              </a:ext>
            </a:extLst>
          </p:cNvPr>
          <p:cNvCxnSpPr>
            <a:cxnSpLocks/>
            <a:stCxn id="7" idx="3"/>
          </p:cNvCxnSpPr>
          <p:nvPr/>
        </p:nvCxnSpPr>
        <p:spPr>
          <a:xfrm flipV="1">
            <a:off x="2480554" y="2636724"/>
            <a:ext cx="315627" cy="825567"/>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DBC7E624-ADFE-BAF0-A92D-2294E7CCD672}"/>
              </a:ext>
            </a:extLst>
          </p:cNvPr>
          <p:cNvSpPr txBox="1"/>
          <p:nvPr/>
        </p:nvSpPr>
        <p:spPr>
          <a:xfrm>
            <a:off x="2796181" y="3076775"/>
            <a:ext cx="3326062" cy="400110"/>
          </a:xfrm>
          <a:prstGeom prst="rect">
            <a:avLst/>
          </a:prstGeom>
          <a:noFill/>
        </p:spPr>
        <p:txBody>
          <a:bodyPr wrap="square">
            <a:spAutoFit/>
          </a:bodyPr>
          <a:lstStyle/>
          <a:p>
            <a:pPr>
              <a:buClr>
                <a:srgbClr val="9BC7CB"/>
              </a:buClr>
            </a:pPr>
            <a:r>
              <a:rPr lang="fr-FR" sz="2000">
                <a:solidFill>
                  <a:srgbClr val="7C8087"/>
                </a:solidFill>
              </a:rPr>
              <a:t>Santé humaine</a:t>
            </a:r>
          </a:p>
        </p:txBody>
      </p:sp>
      <p:cxnSp>
        <p:nvCxnSpPr>
          <p:cNvPr id="10" name="Connecteur droit 9">
            <a:extLst>
              <a:ext uri="{FF2B5EF4-FFF2-40B4-BE49-F238E27FC236}">
                <a16:creationId xmlns:a16="http://schemas.microsoft.com/office/drawing/2014/main" id="{B23688A2-796F-1779-7569-6B74BB83D069}"/>
              </a:ext>
            </a:extLst>
          </p:cNvPr>
          <p:cNvCxnSpPr>
            <a:cxnSpLocks/>
            <a:stCxn id="7" idx="3"/>
          </p:cNvCxnSpPr>
          <p:nvPr/>
        </p:nvCxnSpPr>
        <p:spPr>
          <a:xfrm flipV="1">
            <a:off x="2480554" y="3294402"/>
            <a:ext cx="315627" cy="167889"/>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FA060F66-4B80-1203-DAA3-42E45A6878A0}"/>
              </a:ext>
            </a:extLst>
          </p:cNvPr>
          <p:cNvSpPr txBox="1"/>
          <p:nvPr/>
        </p:nvSpPr>
        <p:spPr>
          <a:xfrm>
            <a:off x="6279423" y="5337946"/>
            <a:ext cx="5254949" cy="738664"/>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sz="1400">
                <a:solidFill>
                  <a:srgbClr val="353A46"/>
                </a:solidFill>
              </a:rPr>
              <a:t>Incidence faible à l’échelle régionale mais réelle à l’échelle locale</a:t>
            </a:r>
          </a:p>
          <a:p>
            <a:pPr marL="342900" indent="-342900">
              <a:buClr>
                <a:srgbClr val="9BC7CB"/>
              </a:buClr>
              <a:buFont typeface="Wingdings" panose="05000000000000000000" pitchFamily="2" charset="2"/>
              <a:buChar char="§"/>
            </a:pPr>
            <a:r>
              <a:rPr lang="fr-FR" sz="1400">
                <a:solidFill>
                  <a:srgbClr val="353A46"/>
                </a:solidFill>
              </a:rPr>
              <a:t>Vulnérabilité aux épisodes pluvieux intenses</a:t>
            </a:r>
          </a:p>
          <a:p>
            <a:pPr marL="342900" indent="-342900">
              <a:buClr>
                <a:srgbClr val="9BC7CB"/>
              </a:buClr>
              <a:buFont typeface="Wingdings" panose="05000000000000000000" pitchFamily="2" charset="2"/>
              <a:buChar char="§"/>
            </a:pPr>
            <a:r>
              <a:rPr lang="fr-FR" sz="1400">
                <a:solidFill>
                  <a:srgbClr val="353A46"/>
                </a:solidFill>
              </a:rPr>
              <a:t>Végétalisation du site</a:t>
            </a:r>
          </a:p>
        </p:txBody>
      </p:sp>
      <p:sp>
        <p:nvSpPr>
          <p:cNvPr id="11" name="ZoneTexte 10">
            <a:extLst>
              <a:ext uri="{FF2B5EF4-FFF2-40B4-BE49-F238E27FC236}">
                <a16:creationId xmlns:a16="http://schemas.microsoft.com/office/drawing/2014/main" id="{809D34CE-A376-1200-1815-06ADB83501B5}"/>
              </a:ext>
            </a:extLst>
          </p:cNvPr>
          <p:cNvSpPr txBox="1"/>
          <p:nvPr/>
        </p:nvSpPr>
        <p:spPr>
          <a:xfrm>
            <a:off x="2796181" y="3794959"/>
            <a:ext cx="3326062" cy="707886"/>
          </a:xfrm>
          <a:prstGeom prst="rect">
            <a:avLst/>
          </a:prstGeom>
          <a:noFill/>
        </p:spPr>
        <p:txBody>
          <a:bodyPr wrap="square">
            <a:spAutoFit/>
          </a:bodyPr>
          <a:lstStyle/>
          <a:p>
            <a:pPr>
              <a:buClr>
                <a:srgbClr val="9BC7CB"/>
              </a:buClr>
            </a:pPr>
            <a:r>
              <a:rPr lang="fr-FR" sz="2000">
                <a:solidFill>
                  <a:srgbClr val="7C8087"/>
                </a:solidFill>
              </a:rPr>
              <a:t>Impacts cumulés avec la phase 1</a:t>
            </a:r>
          </a:p>
        </p:txBody>
      </p:sp>
      <p:cxnSp>
        <p:nvCxnSpPr>
          <p:cNvPr id="13" name="Connecteur droit 12">
            <a:extLst>
              <a:ext uri="{FF2B5EF4-FFF2-40B4-BE49-F238E27FC236}">
                <a16:creationId xmlns:a16="http://schemas.microsoft.com/office/drawing/2014/main" id="{4C9F8B6B-0344-7802-588B-42C8D490A16E}"/>
              </a:ext>
            </a:extLst>
          </p:cNvPr>
          <p:cNvCxnSpPr>
            <a:cxnSpLocks/>
            <a:stCxn id="7" idx="3"/>
            <a:endCxn id="11" idx="1"/>
          </p:cNvCxnSpPr>
          <p:nvPr/>
        </p:nvCxnSpPr>
        <p:spPr>
          <a:xfrm>
            <a:off x="2480554" y="3462291"/>
            <a:ext cx="315627" cy="686611"/>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BFDBF5A4-B4F4-A36E-66A6-97AFFD9D7512}"/>
              </a:ext>
            </a:extLst>
          </p:cNvPr>
          <p:cNvSpPr txBox="1"/>
          <p:nvPr/>
        </p:nvSpPr>
        <p:spPr>
          <a:xfrm>
            <a:off x="2899730" y="4787285"/>
            <a:ext cx="3326062" cy="707886"/>
          </a:xfrm>
          <a:prstGeom prst="rect">
            <a:avLst/>
          </a:prstGeom>
          <a:noFill/>
        </p:spPr>
        <p:txBody>
          <a:bodyPr wrap="square">
            <a:spAutoFit/>
          </a:bodyPr>
          <a:lstStyle/>
          <a:p>
            <a:pPr>
              <a:buClr>
                <a:srgbClr val="9BC7CB"/>
              </a:buClr>
            </a:pPr>
            <a:r>
              <a:rPr lang="fr-FR" sz="2000" b="1">
                <a:solidFill>
                  <a:srgbClr val="353A46"/>
                </a:solidFill>
              </a:rPr>
              <a:t>Vulnérabilité au changement climatique</a:t>
            </a:r>
          </a:p>
        </p:txBody>
      </p:sp>
      <p:cxnSp>
        <p:nvCxnSpPr>
          <p:cNvPr id="12" name="Connecteur droit 11">
            <a:extLst>
              <a:ext uri="{FF2B5EF4-FFF2-40B4-BE49-F238E27FC236}">
                <a16:creationId xmlns:a16="http://schemas.microsoft.com/office/drawing/2014/main" id="{031BC87D-350D-CA2A-BC31-0F5D55E5CC0E}"/>
              </a:ext>
            </a:extLst>
          </p:cNvPr>
          <p:cNvCxnSpPr>
            <a:cxnSpLocks/>
            <a:stCxn id="7" idx="3"/>
            <a:endCxn id="5" idx="1"/>
          </p:cNvCxnSpPr>
          <p:nvPr/>
        </p:nvCxnSpPr>
        <p:spPr>
          <a:xfrm>
            <a:off x="2480554" y="3462291"/>
            <a:ext cx="419176" cy="1678937"/>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B0786B3F-B8D1-2084-56F7-1A42CECD694A}"/>
              </a:ext>
            </a:extLst>
          </p:cNvPr>
          <p:cNvSpPr txBox="1"/>
          <p:nvPr/>
        </p:nvSpPr>
        <p:spPr>
          <a:xfrm>
            <a:off x="2796303" y="2360578"/>
            <a:ext cx="3326062" cy="400110"/>
          </a:xfrm>
          <a:prstGeom prst="rect">
            <a:avLst/>
          </a:prstGeom>
          <a:noFill/>
        </p:spPr>
        <p:txBody>
          <a:bodyPr wrap="square">
            <a:spAutoFit/>
          </a:bodyPr>
          <a:lstStyle/>
          <a:p>
            <a:pPr>
              <a:buClr>
                <a:srgbClr val="9BC7CB"/>
              </a:buClr>
            </a:pPr>
            <a:r>
              <a:rPr lang="fr-FR" sz="2000">
                <a:solidFill>
                  <a:srgbClr val="7C8087"/>
                </a:solidFill>
              </a:rPr>
              <a:t>Polluants, bruit, déchets…</a:t>
            </a:r>
          </a:p>
        </p:txBody>
      </p:sp>
      <p:sp>
        <p:nvSpPr>
          <p:cNvPr id="3" name="ZoneTexte 2">
            <a:extLst>
              <a:ext uri="{FF2B5EF4-FFF2-40B4-BE49-F238E27FC236}">
                <a16:creationId xmlns:a16="http://schemas.microsoft.com/office/drawing/2014/main" id="{8C9F2D88-93D6-7517-BBF2-F613C8EB0FAD}"/>
              </a:ext>
            </a:extLst>
          </p:cNvPr>
          <p:cNvSpPr txBox="1"/>
          <p:nvPr/>
        </p:nvSpPr>
        <p:spPr>
          <a:xfrm>
            <a:off x="6225792" y="1362829"/>
            <a:ext cx="5254949" cy="523220"/>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sz="1400">
                <a:solidFill>
                  <a:srgbClr val="353A46"/>
                </a:solidFill>
              </a:rPr>
              <a:t>Artificialisation de foncier agricole</a:t>
            </a:r>
          </a:p>
          <a:p>
            <a:pPr marL="342900" indent="-342900">
              <a:buClr>
                <a:srgbClr val="9BC7CB"/>
              </a:buClr>
              <a:buFont typeface="Wingdings" panose="05000000000000000000" pitchFamily="2" charset="2"/>
              <a:buChar char="§"/>
            </a:pPr>
            <a:r>
              <a:rPr lang="fr-FR" sz="1400">
                <a:solidFill>
                  <a:srgbClr val="353A46"/>
                </a:solidFill>
              </a:rPr>
              <a:t>Biodiversité</a:t>
            </a:r>
          </a:p>
        </p:txBody>
      </p:sp>
      <p:sp>
        <p:nvSpPr>
          <p:cNvPr id="14" name="ZoneTexte 13">
            <a:extLst>
              <a:ext uri="{FF2B5EF4-FFF2-40B4-BE49-F238E27FC236}">
                <a16:creationId xmlns:a16="http://schemas.microsoft.com/office/drawing/2014/main" id="{4456976D-6381-3874-02CC-C5F70ED501A7}"/>
              </a:ext>
            </a:extLst>
          </p:cNvPr>
          <p:cNvSpPr txBox="1"/>
          <p:nvPr/>
        </p:nvSpPr>
        <p:spPr>
          <a:xfrm>
            <a:off x="6225791" y="2111793"/>
            <a:ext cx="5254949" cy="738664"/>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sz="1400">
                <a:solidFill>
                  <a:srgbClr val="353A46"/>
                </a:solidFill>
              </a:rPr>
              <a:t>Niveaux sonores &gt; 70dB</a:t>
            </a:r>
          </a:p>
          <a:p>
            <a:pPr marL="342900" indent="-342900">
              <a:buClr>
                <a:srgbClr val="9BC7CB"/>
              </a:buClr>
              <a:buFont typeface="Wingdings" panose="05000000000000000000" pitchFamily="2" charset="2"/>
              <a:buChar char="§"/>
            </a:pPr>
            <a:r>
              <a:rPr lang="fr-FR" sz="1400">
                <a:solidFill>
                  <a:srgbClr val="353A46"/>
                </a:solidFill>
              </a:rPr>
              <a:t>Augmentation des émissions atmosphériques</a:t>
            </a:r>
          </a:p>
          <a:p>
            <a:pPr marL="342900" indent="-342900">
              <a:buClr>
                <a:srgbClr val="9BC7CB"/>
              </a:buClr>
              <a:buFont typeface="Wingdings" panose="05000000000000000000" pitchFamily="2" charset="2"/>
              <a:buChar char="§"/>
            </a:pPr>
            <a:r>
              <a:rPr lang="fr-FR" sz="1400">
                <a:solidFill>
                  <a:srgbClr val="353A46"/>
                </a:solidFill>
              </a:rPr>
              <a:t>Risque de pollution des eaux ruisselées</a:t>
            </a:r>
          </a:p>
        </p:txBody>
      </p:sp>
      <p:sp>
        <p:nvSpPr>
          <p:cNvPr id="15" name="ZoneTexte 14">
            <a:extLst>
              <a:ext uri="{FF2B5EF4-FFF2-40B4-BE49-F238E27FC236}">
                <a16:creationId xmlns:a16="http://schemas.microsoft.com/office/drawing/2014/main" id="{3D022F75-A8A9-929A-2DEF-1A493B633FED}"/>
              </a:ext>
            </a:extLst>
          </p:cNvPr>
          <p:cNvSpPr txBox="1"/>
          <p:nvPr/>
        </p:nvSpPr>
        <p:spPr>
          <a:xfrm>
            <a:off x="6279423" y="2968931"/>
            <a:ext cx="5254949" cy="738664"/>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sz="1400">
                <a:solidFill>
                  <a:srgbClr val="353A46"/>
                </a:solidFill>
              </a:rPr>
              <a:t>Utilisation du site : impacts limités</a:t>
            </a:r>
          </a:p>
          <a:p>
            <a:pPr marL="342900" indent="-342900">
              <a:buClr>
                <a:srgbClr val="9BC7CB"/>
              </a:buClr>
              <a:buFont typeface="Wingdings" panose="05000000000000000000" pitchFamily="2" charset="2"/>
              <a:buChar char="§"/>
            </a:pPr>
            <a:r>
              <a:rPr lang="fr-FR" sz="1400">
                <a:solidFill>
                  <a:srgbClr val="353A46"/>
                </a:solidFill>
              </a:rPr>
              <a:t>Principal risque : pollution accidentelle des eaux du barrage du Semilly</a:t>
            </a:r>
          </a:p>
        </p:txBody>
      </p:sp>
      <p:sp>
        <p:nvSpPr>
          <p:cNvPr id="16" name="ZoneTexte 15">
            <a:extLst>
              <a:ext uri="{FF2B5EF4-FFF2-40B4-BE49-F238E27FC236}">
                <a16:creationId xmlns:a16="http://schemas.microsoft.com/office/drawing/2014/main" id="{CDC2DE27-2390-34F4-DEF0-BB232DCC3F1F}"/>
              </a:ext>
            </a:extLst>
          </p:cNvPr>
          <p:cNvSpPr txBox="1"/>
          <p:nvPr/>
        </p:nvSpPr>
        <p:spPr>
          <a:xfrm>
            <a:off x="6279423" y="3867029"/>
            <a:ext cx="5254949" cy="1384995"/>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sz="1400">
                <a:solidFill>
                  <a:srgbClr val="353A46"/>
                </a:solidFill>
              </a:rPr>
              <a:t>Modification du paysage</a:t>
            </a:r>
          </a:p>
          <a:p>
            <a:pPr marL="342900" indent="-342900">
              <a:buClr>
                <a:srgbClr val="9BC7CB"/>
              </a:buClr>
              <a:buFont typeface="Wingdings" panose="05000000000000000000" pitchFamily="2" charset="2"/>
              <a:buChar char="§"/>
            </a:pPr>
            <a:r>
              <a:rPr lang="fr-FR" sz="1400">
                <a:solidFill>
                  <a:srgbClr val="353A46"/>
                </a:solidFill>
              </a:rPr>
              <a:t>Consommation de foncier agricole</a:t>
            </a:r>
          </a:p>
          <a:p>
            <a:pPr marL="342900" indent="-342900">
              <a:buClr>
                <a:srgbClr val="9BC7CB"/>
              </a:buClr>
              <a:buFont typeface="Wingdings" panose="05000000000000000000" pitchFamily="2" charset="2"/>
              <a:buChar char="§"/>
            </a:pPr>
            <a:r>
              <a:rPr lang="fr-FR" sz="1400">
                <a:solidFill>
                  <a:srgbClr val="353A46"/>
                </a:solidFill>
              </a:rPr>
              <a:t>Création de flux supplémentaires</a:t>
            </a:r>
          </a:p>
          <a:p>
            <a:pPr marL="800100" lvl="1" indent="-342900">
              <a:buClr>
                <a:srgbClr val="9BC7CB"/>
              </a:buClr>
              <a:buFont typeface="Wingdings" panose="05000000000000000000" pitchFamily="2" charset="2"/>
              <a:buChar char="Ø"/>
            </a:pPr>
            <a:r>
              <a:rPr lang="fr-FR" sz="1400">
                <a:solidFill>
                  <a:srgbClr val="353A46"/>
                </a:solidFill>
              </a:rPr>
              <a:t>Impacts sur le sol et l’eau considérés comme modérés à forts </a:t>
            </a:r>
          </a:p>
          <a:p>
            <a:pPr marL="800100" lvl="1" indent="-342900">
              <a:buClr>
                <a:srgbClr val="9BC7CB"/>
              </a:buClr>
              <a:buFont typeface="Wingdings" panose="05000000000000000000" pitchFamily="2" charset="2"/>
              <a:buChar char="Ø"/>
            </a:pPr>
            <a:r>
              <a:rPr lang="fr-FR" sz="1400">
                <a:solidFill>
                  <a:srgbClr val="353A46"/>
                </a:solidFill>
              </a:rPr>
              <a:t>Impacts sur l’air et le bruit considérés comme faibles</a:t>
            </a:r>
          </a:p>
        </p:txBody>
      </p:sp>
    </p:spTree>
    <p:extLst>
      <p:ext uri="{BB962C8B-B14F-4D97-AF65-F5344CB8AC3E}">
        <p14:creationId xmlns:p14="http://schemas.microsoft.com/office/powerpoint/2010/main" val="2033199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D2F57-B418-5A95-822F-C9DAC13B9C6B}"/>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423F4BD1-035F-57C4-9987-B641488D25C4}"/>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23</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23B4E196-87E0-BA69-81DA-1B907F7AC161}"/>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dirty="0">
                <a:latin typeface="+mj-lt"/>
                <a:cs typeface="Afacad Flux" pitchFamily="2" charset="0"/>
              </a:rPr>
              <a:t>MESURES ÉVITER RÉDUIRE COMPENSER</a:t>
            </a:r>
          </a:p>
        </p:txBody>
      </p:sp>
      <p:sp>
        <p:nvSpPr>
          <p:cNvPr id="8" name="Rectangle 7">
            <a:extLst>
              <a:ext uri="{FF2B5EF4-FFF2-40B4-BE49-F238E27FC236}">
                <a16:creationId xmlns:a16="http://schemas.microsoft.com/office/drawing/2014/main" id="{ADBAEDDA-6683-A464-1D3D-68D33027CC83}"/>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E01252DF-3D90-8B78-0AF0-434493CB564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11" name="ZoneTexte 10">
            <a:extLst>
              <a:ext uri="{FF2B5EF4-FFF2-40B4-BE49-F238E27FC236}">
                <a16:creationId xmlns:a16="http://schemas.microsoft.com/office/drawing/2014/main" id="{8BFFC40F-1AAC-F33E-9B8A-325ED111999B}"/>
              </a:ext>
            </a:extLst>
          </p:cNvPr>
          <p:cNvSpPr txBox="1"/>
          <p:nvPr/>
        </p:nvSpPr>
        <p:spPr>
          <a:xfrm>
            <a:off x="781405" y="3501696"/>
            <a:ext cx="1590740" cy="757130"/>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Mesures ERC</a:t>
            </a:r>
            <a:endParaRPr lang="fr-FR" sz="2400">
              <a:solidFill>
                <a:srgbClr val="353A46"/>
              </a:solidFill>
            </a:endParaRPr>
          </a:p>
        </p:txBody>
      </p:sp>
      <p:sp>
        <p:nvSpPr>
          <p:cNvPr id="12" name="ZoneTexte 11">
            <a:extLst>
              <a:ext uri="{FF2B5EF4-FFF2-40B4-BE49-F238E27FC236}">
                <a16:creationId xmlns:a16="http://schemas.microsoft.com/office/drawing/2014/main" id="{8FAE31A9-98B9-4BD0-E86D-CC36D92F9709}"/>
              </a:ext>
            </a:extLst>
          </p:cNvPr>
          <p:cNvSpPr txBox="1"/>
          <p:nvPr/>
        </p:nvSpPr>
        <p:spPr>
          <a:xfrm>
            <a:off x="6279423" y="2230816"/>
            <a:ext cx="5254949" cy="1200329"/>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Collecte et gestion des eaux pluviales</a:t>
            </a:r>
          </a:p>
          <a:p>
            <a:pPr marL="342900" indent="-342900">
              <a:buClr>
                <a:srgbClr val="9BC7CB"/>
              </a:buClr>
              <a:buFont typeface="Wingdings" panose="05000000000000000000" pitchFamily="2" charset="2"/>
              <a:buChar char="§"/>
            </a:pPr>
            <a:r>
              <a:rPr lang="fr-FR">
                <a:solidFill>
                  <a:srgbClr val="353A46"/>
                </a:solidFill>
              </a:rPr>
              <a:t>Dimensionnement pour une pluie trentennale</a:t>
            </a:r>
          </a:p>
          <a:p>
            <a:pPr marL="342900" indent="-342900">
              <a:buClr>
                <a:srgbClr val="9BC7CB"/>
              </a:buClr>
              <a:buFont typeface="Wingdings" panose="05000000000000000000" pitchFamily="2" charset="2"/>
              <a:buChar char="§"/>
            </a:pPr>
            <a:r>
              <a:rPr lang="fr-FR">
                <a:solidFill>
                  <a:srgbClr val="353A46"/>
                </a:solidFill>
              </a:rPr>
              <a:t>Surveillance et analyse</a:t>
            </a:r>
          </a:p>
          <a:p>
            <a:pPr marL="342900" indent="-342900">
              <a:buClr>
                <a:srgbClr val="9BC7CB"/>
              </a:buClr>
              <a:buFont typeface="Wingdings" panose="05000000000000000000" pitchFamily="2" charset="2"/>
              <a:buChar char="§"/>
            </a:pPr>
            <a:r>
              <a:rPr lang="fr-FR">
                <a:solidFill>
                  <a:srgbClr val="353A46"/>
                </a:solidFill>
              </a:rPr>
              <a:t>Mesures en phase travaux</a:t>
            </a:r>
          </a:p>
        </p:txBody>
      </p:sp>
      <p:cxnSp>
        <p:nvCxnSpPr>
          <p:cNvPr id="14" name="Connecteur droit 13">
            <a:extLst>
              <a:ext uri="{FF2B5EF4-FFF2-40B4-BE49-F238E27FC236}">
                <a16:creationId xmlns:a16="http://schemas.microsoft.com/office/drawing/2014/main" id="{EB69A2AD-4962-30BD-5DD9-0F216AB06D3D}"/>
              </a:ext>
            </a:extLst>
          </p:cNvPr>
          <p:cNvCxnSpPr>
            <a:cxnSpLocks/>
            <a:stCxn id="11" idx="3"/>
          </p:cNvCxnSpPr>
          <p:nvPr/>
        </p:nvCxnSpPr>
        <p:spPr>
          <a:xfrm flipV="1">
            <a:off x="2372145" y="2230816"/>
            <a:ext cx="374118" cy="1649445"/>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8A7C532F-D6AB-8DFE-BBE2-62DAA0C2F3D9}"/>
              </a:ext>
            </a:extLst>
          </p:cNvPr>
          <p:cNvSpPr txBox="1"/>
          <p:nvPr/>
        </p:nvSpPr>
        <p:spPr>
          <a:xfrm>
            <a:off x="2746263" y="2064460"/>
            <a:ext cx="3326062" cy="400110"/>
          </a:xfrm>
          <a:prstGeom prst="rect">
            <a:avLst/>
          </a:prstGeom>
          <a:noFill/>
        </p:spPr>
        <p:txBody>
          <a:bodyPr wrap="square">
            <a:spAutoFit/>
          </a:bodyPr>
          <a:lstStyle/>
          <a:p>
            <a:r>
              <a:rPr lang="fr-FR" sz="2000" b="1">
                <a:solidFill>
                  <a:srgbClr val="353A46"/>
                </a:solidFill>
              </a:rPr>
              <a:t>Eau</a:t>
            </a:r>
          </a:p>
        </p:txBody>
      </p:sp>
      <p:pic>
        <p:nvPicPr>
          <p:cNvPr id="2" name="Image 1">
            <a:extLst>
              <a:ext uri="{FF2B5EF4-FFF2-40B4-BE49-F238E27FC236}">
                <a16:creationId xmlns:a16="http://schemas.microsoft.com/office/drawing/2014/main" id="{1F644DC1-7775-27E1-D00B-2DA2A391727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2149" y="3595210"/>
            <a:ext cx="1921472" cy="2560482"/>
          </a:xfrm>
          <a:prstGeom prst="rect">
            <a:avLst/>
          </a:prstGeom>
          <a:noFill/>
          <a:ln>
            <a:noFill/>
          </a:ln>
        </p:spPr>
      </p:pic>
      <p:pic>
        <p:nvPicPr>
          <p:cNvPr id="3" name="Image 2">
            <a:extLst>
              <a:ext uri="{FF2B5EF4-FFF2-40B4-BE49-F238E27FC236}">
                <a16:creationId xmlns:a16="http://schemas.microsoft.com/office/drawing/2014/main" id="{0C0E38A8-C51F-248D-6C05-C6B9616D59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1038" y="3611249"/>
            <a:ext cx="3394686" cy="2544443"/>
          </a:xfrm>
          <a:prstGeom prst="rect">
            <a:avLst/>
          </a:prstGeom>
          <a:noFill/>
          <a:ln>
            <a:noFill/>
          </a:ln>
        </p:spPr>
      </p:pic>
    </p:spTree>
    <p:extLst>
      <p:ext uri="{BB962C8B-B14F-4D97-AF65-F5344CB8AC3E}">
        <p14:creationId xmlns:p14="http://schemas.microsoft.com/office/powerpoint/2010/main" val="2134796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0BEF5-F8F6-8627-4FE4-992897F069C3}"/>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62DFC0C5-E6BD-926D-B2E9-A9FD43DDE269}"/>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24</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A3186143-D880-EE18-49DD-899692DF5BDE}"/>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a:cs typeface="Afacad Flux" pitchFamily="2" charset="0"/>
              </a:rPr>
              <a:t>MESURES ÉVITER RÉDUIRE COMPENSER</a:t>
            </a:r>
          </a:p>
        </p:txBody>
      </p:sp>
      <p:sp>
        <p:nvSpPr>
          <p:cNvPr id="8" name="Rectangle 7">
            <a:extLst>
              <a:ext uri="{FF2B5EF4-FFF2-40B4-BE49-F238E27FC236}">
                <a16:creationId xmlns:a16="http://schemas.microsoft.com/office/drawing/2014/main" id="{E1012626-E32A-7C1F-410D-1F885B77AE91}"/>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ECBDE4F8-319D-9544-EAE2-EDF3B62687C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pic>
        <p:nvPicPr>
          <p:cNvPr id="15" name="Image 14">
            <a:extLst>
              <a:ext uri="{FF2B5EF4-FFF2-40B4-BE49-F238E27FC236}">
                <a16:creationId xmlns:a16="http://schemas.microsoft.com/office/drawing/2014/main" id="{AC7A20E5-8A52-BCBE-646D-3752DF421B2D}"/>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bwMode="auto">
          <a:xfrm>
            <a:off x="2004394" y="1139339"/>
            <a:ext cx="8376920" cy="50279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89664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16208-5DAC-0BDF-899C-CED408082493}"/>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F9F34053-3B1A-8586-9E91-DC1F22DE8B11}"/>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25</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6457AE6B-B4E5-886F-0952-779BE97DB40F}"/>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dirty="0">
                <a:cs typeface="Afacad Flux" pitchFamily="2" charset="0"/>
              </a:rPr>
              <a:t>MESURES ÉVITER RÉDUIRE COMPENSER</a:t>
            </a:r>
          </a:p>
        </p:txBody>
      </p:sp>
      <p:sp>
        <p:nvSpPr>
          <p:cNvPr id="8" name="Rectangle 7">
            <a:extLst>
              <a:ext uri="{FF2B5EF4-FFF2-40B4-BE49-F238E27FC236}">
                <a16:creationId xmlns:a16="http://schemas.microsoft.com/office/drawing/2014/main" id="{72633C22-D260-DDED-4484-BD24C837E757}"/>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3991A54F-7561-5B56-583F-2127D217B1E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11" name="ZoneTexte 10">
            <a:extLst>
              <a:ext uri="{FF2B5EF4-FFF2-40B4-BE49-F238E27FC236}">
                <a16:creationId xmlns:a16="http://schemas.microsoft.com/office/drawing/2014/main" id="{BE17CC9E-829E-E6EA-A9AB-0BE3124F4A63}"/>
              </a:ext>
            </a:extLst>
          </p:cNvPr>
          <p:cNvSpPr txBox="1"/>
          <p:nvPr/>
        </p:nvSpPr>
        <p:spPr>
          <a:xfrm>
            <a:off x="781405" y="3537515"/>
            <a:ext cx="1590740" cy="757130"/>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Mesures ERC</a:t>
            </a:r>
            <a:endParaRPr lang="fr-FR" sz="2400">
              <a:solidFill>
                <a:srgbClr val="353A46"/>
              </a:solidFill>
            </a:endParaRPr>
          </a:p>
        </p:txBody>
      </p:sp>
      <p:sp>
        <p:nvSpPr>
          <p:cNvPr id="12" name="ZoneTexte 11">
            <a:extLst>
              <a:ext uri="{FF2B5EF4-FFF2-40B4-BE49-F238E27FC236}">
                <a16:creationId xmlns:a16="http://schemas.microsoft.com/office/drawing/2014/main" id="{4A5515AB-1F50-F5BD-B136-21A330D6775B}"/>
              </a:ext>
            </a:extLst>
          </p:cNvPr>
          <p:cNvSpPr txBox="1"/>
          <p:nvPr/>
        </p:nvSpPr>
        <p:spPr>
          <a:xfrm>
            <a:off x="6198096" y="3716025"/>
            <a:ext cx="5254949" cy="1477328"/>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dirty="0">
                <a:solidFill>
                  <a:srgbClr val="353A46"/>
                </a:solidFill>
              </a:rPr>
              <a:t>Plantation de 5 000 arbres (haies, bosquets)</a:t>
            </a:r>
          </a:p>
          <a:p>
            <a:pPr marL="342900" indent="-342900">
              <a:buClr>
                <a:srgbClr val="9BC7CB"/>
              </a:buClr>
              <a:buFont typeface="Wingdings" panose="05000000000000000000" pitchFamily="2" charset="2"/>
              <a:buChar char="§"/>
            </a:pPr>
            <a:r>
              <a:rPr lang="fr-FR" dirty="0">
                <a:solidFill>
                  <a:srgbClr val="353A46"/>
                </a:solidFill>
              </a:rPr>
              <a:t>Création d’une zone naturelle de 2,3 hectares, inscrite au plan local d’urbanisme intercommunal</a:t>
            </a:r>
          </a:p>
          <a:p>
            <a:pPr marL="342900" indent="-342900">
              <a:buClr>
                <a:srgbClr val="9BC7CB"/>
              </a:buClr>
              <a:buFont typeface="Wingdings" panose="05000000000000000000" pitchFamily="2" charset="2"/>
              <a:buChar char="§"/>
            </a:pPr>
            <a:r>
              <a:rPr lang="fr-FR" dirty="0">
                <a:solidFill>
                  <a:srgbClr val="353A46"/>
                </a:solidFill>
              </a:rPr>
              <a:t>Maintien des haies bocagères présentes sur le pourtour de la phase 2</a:t>
            </a:r>
          </a:p>
        </p:txBody>
      </p:sp>
      <p:cxnSp>
        <p:nvCxnSpPr>
          <p:cNvPr id="14" name="Connecteur droit 13">
            <a:extLst>
              <a:ext uri="{FF2B5EF4-FFF2-40B4-BE49-F238E27FC236}">
                <a16:creationId xmlns:a16="http://schemas.microsoft.com/office/drawing/2014/main" id="{55E792B0-A991-6AC5-D1FA-3850E4F286E2}"/>
              </a:ext>
            </a:extLst>
          </p:cNvPr>
          <p:cNvCxnSpPr>
            <a:cxnSpLocks/>
            <a:stCxn id="11" idx="3"/>
          </p:cNvCxnSpPr>
          <p:nvPr/>
        </p:nvCxnSpPr>
        <p:spPr>
          <a:xfrm flipV="1">
            <a:off x="2372145" y="2266635"/>
            <a:ext cx="374118" cy="1649445"/>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D2E118FA-58F8-1391-6377-83CE8732702B}"/>
              </a:ext>
            </a:extLst>
          </p:cNvPr>
          <p:cNvSpPr txBox="1"/>
          <p:nvPr/>
        </p:nvSpPr>
        <p:spPr>
          <a:xfrm>
            <a:off x="2746263" y="3716025"/>
            <a:ext cx="3326062" cy="400110"/>
          </a:xfrm>
          <a:prstGeom prst="rect">
            <a:avLst/>
          </a:prstGeom>
          <a:noFill/>
        </p:spPr>
        <p:txBody>
          <a:bodyPr wrap="square">
            <a:spAutoFit/>
          </a:bodyPr>
          <a:lstStyle/>
          <a:p>
            <a:r>
              <a:rPr lang="fr-FR" sz="2000" b="1">
                <a:solidFill>
                  <a:srgbClr val="353A46"/>
                </a:solidFill>
              </a:rPr>
              <a:t>Biodiversité - paysage</a:t>
            </a:r>
            <a:endParaRPr lang="fr-FR" sz="2000">
              <a:solidFill>
                <a:srgbClr val="353A46"/>
              </a:solidFill>
            </a:endParaRPr>
          </a:p>
        </p:txBody>
      </p:sp>
      <p:cxnSp>
        <p:nvCxnSpPr>
          <p:cNvPr id="4" name="Connecteur droit 3">
            <a:extLst>
              <a:ext uri="{FF2B5EF4-FFF2-40B4-BE49-F238E27FC236}">
                <a16:creationId xmlns:a16="http://schemas.microsoft.com/office/drawing/2014/main" id="{CBA8FEB0-E0AC-6AFA-BB81-BD21C7EB4681}"/>
              </a:ext>
            </a:extLst>
          </p:cNvPr>
          <p:cNvCxnSpPr>
            <a:cxnSpLocks/>
            <a:stCxn id="11" idx="3"/>
            <a:endCxn id="2" idx="1"/>
          </p:cNvCxnSpPr>
          <p:nvPr/>
        </p:nvCxnSpPr>
        <p:spPr>
          <a:xfrm>
            <a:off x="2372145" y="3916080"/>
            <a:ext cx="374118" cy="0"/>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6FF68252-9E57-E5C3-3BDA-180D7D545A98}"/>
              </a:ext>
            </a:extLst>
          </p:cNvPr>
          <p:cNvSpPr txBox="1"/>
          <p:nvPr/>
        </p:nvSpPr>
        <p:spPr>
          <a:xfrm>
            <a:off x="2746263" y="2064460"/>
            <a:ext cx="3326062" cy="400110"/>
          </a:xfrm>
          <a:prstGeom prst="rect">
            <a:avLst/>
          </a:prstGeom>
          <a:noFill/>
        </p:spPr>
        <p:txBody>
          <a:bodyPr wrap="square">
            <a:spAutoFit/>
          </a:bodyPr>
          <a:lstStyle/>
          <a:p>
            <a:r>
              <a:rPr lang="fr-FR" sz="2000">
                <a:solidFill>
                  <a:srgbClr val="7C8087"/>
                </a:solidFill>
              </a:rPr>
              <a:t>Eau</a:t>
            </a:r>
          </a:p>
        </p:txBody>
      </p:sp>
      <p:pic>
        <p:nvPicPr>
          <p:cNvPr id="3" name="Image 2">
            <a:extLst>
              <a:ext uri="{FF2B5EF4-FFF2-40B4-BE49-F238E27FC236}">
                <a16:creationId xmlns:a16="http://schemas.microsoft.com/office/drawing/2014/main" id="{6B4291D5-B733-E1A7-A014-FA83B4BF28B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59204" y="4159867"/>
            <a:ext cx="2823285" cy="2116157"/>
          </a:xfrm>
          <a:prstGeom prst="rect">
            <a:avLst/>
          </a:prstGeom>
          <a:noFill/>
          <a:ln>
            <a:noFill/>
          </a:ln>
        </p:spPr>
      </p:pic>
    </p:spTree>
    <p:extLst>
      <p:ext uri="{BB962C8B-B14F-4D97-AF65-F5344CB8AC3E}">
        <p14:creationId xmlns:p14="http://schemas.microsoft.com/office/powerpoint/2010/main" val="1069060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047A1-862C-534E-F3F7-FD7E57506663}"/>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394E212B-2CD8-DF92-DC1C-C73DC0DD8E53}"/>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26</a:t>
            </a:fld>
            <a:endParaRPr lang="fr-FR" sz="1600">
              <a:solidFill>
                <a:srgbClr val="353A46"/>
              </a:solidFill>
              <a:latin typeface="+mj-lt"/>
              <a:cs typeface="Afacad Flux" pitchFamily="2" charset="0"/>
            </a:endParaRPr>
          </a:p>
        </p:txBody>
      </p:sp>
      <p:sp>
        <p:nvSpPr>
          <p:cNvPr id="8" name="Rectangle 7">
            <a:extLst>
              <a:ext uri="{FF2B5EF4-FFF2-40B4-BE49-F238E27FC236}">
                <a16:creationId xmlns:a16="http://schemas.microsoft.com/office/drawing/2014/main" id="{F7C363C1-0286-4B2E-BD98-5D975D4B6B2D}"/>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FD7FF6A4-499D-34C0-8293-D319B148264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pic>
        <p:nvPicPr>
          <p:cNvPr id="10" name="Image 9">
            <a:extLst>
              <a:ext uri="{FF2B5EF4-FFF2-40B4-BE49-F238E27FC236}">
                <a16:creationId xmlns:a16="http://schemas.microsoft.com/office/drawing/2014/main" id="{C753DF5E-18C4-6613-EF29-15A2FA8ACF90}"/>
              </a:ext>
            </a:extLst>
          </p:cNvPr>
          <p:cNvPicPr>
            <a:picLocks noChangeAspect="1"/>
          </p:cNvPicPr>
          <p:nvPr/>
        </p:nvPicPr>
        <p:blipFill>
          <a:blip r:embed="rId4">
            <a:extLst>
              <a:ext uri="{28A0092B-C50C-407E-A947-70E740481C1C}">
                <a14:useLocalDpi xmlns:a14="http://schemas.microsoft.com/office/drawing/2010/main" val="0"/>
              </a:ext>
            </a:extLst>
          </a:blip>
          <a:srcRect l="884" t="14390" r="616"/>
          <a:stretch>
            <a:fillRect/>
          </a:stretch>
        </p:blipFill>
        <p:spPr>
          <a:xfrm>
            <a:off x="1022867" y="83710"/>
            <a:ext cx="10146265" cy="6236046"/>
          </a:xfrm>
          <a:prstGeom prst="rect">
            <a:avLst/>
          </a:prstGeom>
        </p:spPr>
      </p:pic>
    </p:spTree>
    <p:extLst>
      <p:ext uri="{BB962C8B-B14F-4D97-AF65-F5344CB8AC3E}">
        <p14:creationId xmlns:p14="http://schemas.microsoft.com/office/powerpoint/2010/main" val="2254264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E0F89-F0E8-676C-D0D2-9B2DCDBB69DE}"/>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EE529F0E-CE2E-C778-392E-81FBC5FAD174}"/>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27</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49057F01-CAB6-D083-2D87-C1906BAC3172}"/>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dirty="0">
                <a:cs typeface="Afacad Flux" pitchFamily="2" charset="0"/>
              </a:rPr>
              <a:t>MESURES ÉVITER RÉDUIRE COMPENSER</a:t>
            </a:r>
          </a:p>
        </p:txBody>
      </p:sp>
      <p:sp>
        <p:nvSpPr>
          <p:cNvPr id="8" name="Rectangle 7">
            <a:extLst>
              <a:ext uri="{FF2B5EF4-FFF2-40B4-BE49-F238E27FC236}">
                <a16:creationId xmlns:a16="http://schemas.microsoft.com/office/drawing/2014/main" id="{99BC4F50-8E4A-A177-17CC-FF4A72F5F28C}"/>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AB8CAF9F-312C-C5B3-05FB-B9D671FE85F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11" name="ZoneTexte 10">
            <a:extLst>
              <a:ext uri="{FF2B5EF4-FFF2-40B4-BE49-F238E27FC236}">
                <a16:creationId xmlns:a16="http://schemas.microsoft.com/office/drawing/2014/main" id="{F7DAAF1D-FF3A-449B-6004-E8B791A17957}"/>
              </a:ext>
            </a:extLst>
          </p:cNvPr>
          <p:cNvSpPr txBox="1"/>
          <p:nvPr/>
        </p:nvSpPr>
        <p:spPr>
          <a:xfrm>
            <a:off x="781405" y="3511619"/>
            <a:ext cx="1590740" cy="757130"/>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Mesures ERC</a:t>
            </a:r>
            <a:endParaRPr lang="fr-FR" sz="2400">
              <a:solidFill>
                <a:srgbClr val="353A46"/>
              </a:solidFill>
            </a:endParaRPr>
          </a:p>
        </p:txBody>
      </p:sp>
      <p:sp>
        <p:nvSpPr>
          <p:cNvPr id="13" name="ZoneTexte 12">
            <a:extLst>
              <a:ext uri="{FF2B5EF4-FFF2-40B4-BE49-F238E27FC236}">
                <a16:creationId xmlns:a16="http://schemas.microsoft.com/office/drawing/2014/main" id="{77639112-0D0E-C65A-FD38-BE60528AAA92}"/>
              </a:ext>
            </a:extLst>
          </p:cNvPr>
          <p:cNvSpPr txBox="1"/>
          <p:nvPr/>
        </p:nvSpPr>
        <p:spPr>
          <a:xfrm>
            <a:off x="2746263" y="2064460"/>
            <a:ext cx="3326062" cy="400110"/>
          </a:xfrm>
          <a:prstGeom prst="rect">
            <a:avLst/>
          </a:prstGeom>
          <a:noFill/>
        </p:spPr>
        <p:txBody>
          <a:bodyPr wrap="square">
            <a:spAutoFit/>
          </a:bodyPr>
          <a:lstStyle/>
          <a:p>
            <a:r>
              <a:rPr lang="fr-FR" sz="2000">
                <a:solidFill>
                  <a:srgbClr val="7C8087"/>
                </a:solidFill>
              </a:rPr>
              <a:t>Eau</a:t>
            </a:r>
          </a:p>
        </p:txBody>
      </p:sp>
      <p:cxnSp>
        <p:nvCxnSpPr>
          <p:cNvPr id="14" name="Connecteur droit 13">
            <a:extLst>
              <a:ext uri="{FF2B5EF4-FFF2-40B4-BE49-F238E27FC236}">
                <a16:creationId xmlns:a16="http://schemas.microsoft.com/office/drawing/2014/main" id="{4CE0593C-40BF-498B-A63B-B288D4762BD6}"/>
              </a:ext>
            </a:extLst>
          </p:cNvPr>
          <p:cNvCxnSpPr>
            <a:cxnSpLocks/>
            <a:stCxn id="11" idx="3"/>
          </p:cNvCxnSpPr>
          <p:nvPr/>
        </p:nvCxnSpPr>
        <p:spPr>
          <a:xfrm flipV="1">
            <a:off x="2372145" y="2240739"/>
            <a:ext cx="374118" cy="1649445"/>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B0845936-6E99-D3F7-059A-1594CA017096}"/>
              </a:ext>
            </a:extLst>
          </p:cNvPr>
          <p:cNvSpPr txBox="1"/>
          <p:nvPr/>
        </p:nvSpPr>
        <p:spPr>
          <a:xfrm>
            <a:off x="2673972" y="3690129"/>
            <a:ext cx="3326062" cy="400110"/>
          </a:xfrm>
          <a:prstGeom prst="rect">
            <a:avLst/>
          </a:prstGeom>
          <a:noFill/>
        </p:spPr>
        <p:txBody>
          <a:bodyPr wrap="square">
            <a:spAutoFit/>
          </a:bodyPr>
          <a:lstStyle/>
          <a:p>
            <a:r>
              <a:rPr lang="fr-FR" sz="2000">
                <a:solidFill>
                  <a:srgbClr val="7C8087"/>
                </a:solidFill>
              </a:rPr>
              <a:t>Biodiversité - paysage</a:t>
            </a:r>
          </a:p>
        </p:txBody>
      </p:sp>
      <p:cxnSp>
        <p:nvCxnSpPr>
          <p:cNvPr id="4" name="Connecteur droit 3">
            <a:extLst>
              <a:ext uri="{FF2B5EF4-FFF2-40B4-BE49-F238E27FC236}">
                <a16:creationId xmlns:a16="http://schemas.microsoft.com/office/drawing/2014/main" id="{BEE96829-4969-2241-E74B-0199A78D0633}"/>
              </a:ext>
            </a:extLst>
          </p:cNvPr>
          <p:cNvCxnSpPr>
            <a:cxnSpLocks/>
            <a:stCxn id="11" idx="3"/>
            <a:endCxn id="2" idx="1"/>
          </p:cNvCxnSpPr>
          <p:nvPr/>
        </p:nvCxnSpPr>
        <p:spPr>
          <a:xfrm>
            <a:off x="2372145" y="3890184"/>
            <a:ext cx="301827" cy="0"/>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C06A9D73-09C0-6F58-E51B-F672A199422F}"/>
              </a:ext>
            </a:extLst>
          </p:cNvPr>
          <p:cNvSpPr txBox="1"/>
          <p:nvPr/>
        </p:nvSpPr>
        <p:spPr>
          <a:xfrm>
            <a:off x="6096000" y="4763555"/>
            <a:ext cx="5254949" cy="923330"/>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dirty="0">
                <a:solidFill>
                  <a:srgbClr val="353A46"/>
                </a:solidFill>
              </a:rPr>
              <a:t>Existence de liaisons douces</a:t>
            </a:r>
          </a:p>
          <a:p>
            <a:pPr marL="342900" indent="-342900">
              <a:buClr>
                <a:srgbClr val="9BC7CB"/>
              </a:buClr>
              <a:buFont typeface="Wingdings" panose="05000000000000000000" pitchFamily="2" charset="2"/>
              <a:buChar char="§"/>
            </a:pPr>
            <a:r>
              <a:rPr lang="fr-FR" dirty="0">
                <a:solidFill>
                  <a:srgbClr val="353A46"/>
                </a:solidFill>
              </a:rPr>
              <a:t>Desserte par les transports collectifs</a:t>
            </a:r>
          </a:p>
          <a:p>
            <a:pPr marL="342900" indent="-342900">
              <a:buClr>
                <a:srgbClr val="9BC7CB"/>
              </a:buClr>
              <a:buFont typeface="Wingdings" panose="05000000000000000000" pitchFamily="2" charset="2"/>
              <a:buChar char="§"/>
            </a:pPr>
            <a:r>
              <a:rPr lang="fr-FR" dirty="0">
                <a:solidFill>
                  <a:srgbClr val="353A46"/>
                </a:solidFill>
              </a:rPr>
              <a:t>Eclairage public limité</a:t>
            </a:r>
          </a:p>
        </p:txBody>
      </p:sp>
      <p:sp>
        <p:nvSpPr>
          <p:cNvPr id="5" name="ZoneTexte 4">
            <a:extLst>
              <a:ext uri="{FF2B5EF4-FFF2-40B4-BE49-F238E27FC236}">
                <a16:creationId xmlns:a16="http://schemas.microsoft.com/office/drawing/2014/main" id="{521D2662-A6E3-4062-2FB0-5C14464CC25D}"/>
              </a:ext>
            </a:extLst>
          </p:cNvPr>
          <p:cNvSpPr txBox="1"/>
          <p:nvPr/>
        </p:nvSpPr>
        <p:spPr>
          <a:xfrm>
            <a:off x="2639259" y="4886666"/>
            <a:ext cx="3326062" cy="400110"/>
          </a:xfrm>
          <a:prstGeom prst="rect">
            <a:avLst/>
          </a:prstGeom>
          <a:noFill/>
        </p:spPr>
        <p:txBody>
          <a:bodyPr wrap="square">
            <a:spAutoFit/>
          </a:bodyPr>
          <a:lstStyle/>
          <a:p>
            <a:r>
              <a:rPr lang="fr-FR" sz="2000" b="1">
                <a:solidFill>
                  <a:srgbClr val="353A46"/>
                </a:solidFill>
              </a:rPr>
              <a:t>Mobilités – bruit – éclairage</a:t>
            </a:r>
            <a:endParaRPr lang="fr-FR" sz="2000">
              <a:solidFill>
                <a:srgbClr val="353A46"/>
              </a:solidFill>
            </a:endParaRPr>
          </a:p>
        </p:txBody>
      </p:sp>
      <p:cxnSp>
        <p:nvCxnSpPr>
          <p:cNvPr id="10" name="Connecteur droit 9">
            <a:extLst>
              <a:ext uri="{FF2B5EF4-FFF2-40B4-BE49-F238E27FC236}">
                <a16:creationId xmlns:a16="http://schemas.microsoft.com/office/drawing/2014/main" id="{9D3C85E3-FD1D-5043-8488-191A6B3FEE38}"/>
              </a:ext>
            </a:extLst>
          </p:cNvPr>
          <p:cNvCxnSpPr>
            <a:cxnSpLocks/>
            <a:stCxn id="11" idx="3"/>
            <a:endCxn id="5" idx="1"/>
          </p:cNvCxnSpPr>
          <p:nvPr/>
        </p:nvCxnSpPr>
        <p:spPr>
          <a:xfrm>
            <a:off x="2372145" y="3890184"/>
            <a:ext cx="267114" cy="1196537"/>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785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E0F89-F0E8-676C-D0D2-9B2DCDBB69DE}"/>
            </a:ext>
          </a:extLst>
        </p:cNvPr>
        <p:cNvGrpSpPr/>
        <p:nvPr/>
      </p:nvGrpSpPr>
      <p:grpSpPr>
        <a:xfrm>
          <a:off x="0" y="0"/>
          <a:ext cx="0" cy="0"/>
          <a:chOff x="0" y="0"/>
          <a:chExt cx="0" cy="0"/>
        </a:xfrm>
      </p:grpSpPr>
      <p:sp>
        <p:nvSpPr>
          <p:cNvPr id="19" name="Espace réservé du numéro de diapositive 23">
            <a:extLst>
              <a:ext uri="{FF2B5EF4-FFF2-40B4-BE49-F238E27FC236}">
                <a16:creationId xmlns:a16="http://schemas.microsoft.com/office/drawing/2014/main" id="{EE529F0E-CE2E-C778-392E-81FBC5FAD174}"/>
              </a:ext>
            </a:extLst>
          </p:cNvPr>
          <p:cNvSpPr>
            <a:spLocks noGrp="1"/>
          </p:cNvSpPr>
          <p:nvPr>
            <p:ph type="sldNum" sz="quarter" idx="12"/>
          </p:nvPr>
        </p:nvSpPr>
        <p:spPr>
          <a:xfrm>
            <a:off x="11088676" y="538243"/>
            <a:ext cx="728739" cy="365125"/>
          </a:xfrm>
        </p:spPr>
        <p:txBody>
          <a:bodyPr/>
          <a:lstStyle/>
          <a:p>
            <a:fld id="{BFDAE5D8-537C-4BD3-BA85-35CE63A15321}" type="slidenum">
              <a:rPr lang="fr-FR" sz="2400" smtClean="0">
                <a:solidFill>
                  <a:srgbClr val="353A46"/>
                </a:solidFill>
                <a:latin typeface="+mj-lt"/>
                <a:cs typeface="Afacad Flux" pitchFamily="2" charset="0"/>
              </a:rPr>
              <a:t>28</a:t>
            </a:fld>
            <a:endParaRPr lang="fr-FR" sz="1600">
              <a:solidFill>
                <a:srgbClr val="353A46"/>
              </a:solidFill>
              <a:latin typeface="+mj-lt"/>
              <a:cs typeface="Afacad Flux" pitchFamily="2" charset="0"/>
            </a:endParaRPr>
          </a:p>
        </p:txBody>
      </p:sp>
      <p:sp>
        <p:nvSpPr>
          <p:cNvPr id="20" name="Rectangle 19">
            <a:extLst>
              <a:ext uri="{FF2B5EF4-FFF2-40B4-BE49-F238E27FC236}">
                <a16:creationId xmlns:a16="http://schemas.microsoft.com/office/drawing/2014/main" id="{49057F01-CAB6-D083-2D87-C1906BAC3172}"/>
              </a:ext>
            </a:extLst>
          </p:cNvPr>
          <p:cNvSpPr/>
          <p:nvPr/>
        </p:nvSpPr>
        <p:spPr>
          <a:xfrm>
            <a:off x="648168" y="454757"/>
            <a:ext cx="10664660" cy="532096"/>
          </a:xfrm>
          <a:prstGeom prst="rect">
            <a:avLst/>
          </a:prstGeom>
          <a:solidFill>
            <a:srgbClr val="353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fr-FR" sz="2000" dirty="0">
                <a:cs typeface="Afacad Flux" pitchFamily="2" charset="0"/>
              </a:rPr>
              <a:t>MESURES ÉVITER RÉDUIRE COMPENSER</a:t>
            </a:r>
          </a:p>
        </p:txBody>
      </p:sp>
      <p:sp>
        <p:nvSpPr>
          <p:cNvPr id="8" name="Rectangle 7">
            <a:extLst>
              <a:ext uri="{FF2B5EF4-FFF2-40B4-BE49-F238E27FC236}">
                <a16:creationId xmlns:a16="http://schemas.microsoft.com/office/drawing/2014/main" id="{99BC4F50-8E4A-A177-17CC-FF4A72F5F28C}"/>
              </a:ext>
            </a:extLst>
          </p:cNvPr>
          <p:cNvSpPr/>
          <p:nvPr/>
        </p:nvSpPr>
        <p:spPr>
          <a:xfrm>
            <a:off x="0" y="6319757"/>
            <a:ext cx="12192000" cy="538244"/>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Police, Graphique, noir, graphisme&#10;&#10;Le contenu généré par l’IA peut être incorrect.">
            <a:extLst>
              <a:ext uri="{FF2B5EF4-FFF2-40B4-BE49-F238E27FC236}">
                <a16:creationId xmlns:a16="http://schemas.microsoft.com/office/drawing/2014/main" id="{AB8CAF9F-312C-C5B3-05FB-B9D671FE85F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637582" y="6319756"/>
            <a:ext cx="896790" cy="538243"/>
          </a:xfrm>
          <a:prstGeom prst="rect">
            <a:avLst/>
          </a:prstGeom>
        </p:spPr>
      </p:pic>
      <p:sp>
        <p:nvSpPr>
          <p:cNvPr id="11" name="ZoneTexte 10">
            <a:extLst>
              <a:ext uri="{FF2B5EF4-FFF2-40B4-BE49-F238E27FC236}">
                <a16:creationId xmlns:a16="http://schemas.microsoft.com/office/drawing/2014/main" id="{F7DAAF1D-FF3A-449B-6004-E8B791A17957}"/>
              </a:ext>
            </a:extLst>
          </p:cNvPr>
          <p:cNvSpPr txBox="1"/>
          <p:nvPr/>
        </p:nvSpPr>
        <p:spPr>
          <a:xfrm>
            <a:off x="781405" y="3511619"/>
            <a:ext cx="1590740" cy="757130"/>
          </a:xfrm>
          <a:prstGeom prst="rect">
            <a:avLst/>
          </a:prstGeom>
          <a:noFill/>
        </p:spPr>
        <p:txBody>
          <a:bodyPr wrap="square">
            <a:spAutoFit/>
          </a:bodyPr>
          <a:lstStyle/>
          <a:p>
            <a:pPr lvl="0">
              <a:lnSpc>
                <a:spcPct val="90000"/>
              </a:lnSpc>
              <a:spcBef>
                <a:spcPct val="0"/>
              </a:spcBef>
              <a:spcAft>
                <a:spcPct val="35000"/>
              </a:spcAft>
              <a:buClr>
                <a:srgbClr val="9BC7CB"/>
              </a:buClr>
            </a:pPr>
            <a:r>
              <a:rPr lang="fr-FR" sz="2400" b="1">
                <a:solidFill>
                  <a:srgbClr val="353A46"/>
                </a:solidFill>
              </a:rPr>
              <a:t>Mesures ERC</a:t>
            </a:r>
            <a:endParaRPr lang="fr-FR" sz="2400">
              <a:solidFill>
                <a:srgbClr val="353A46"/>
              </a:solidFill>
            </a:endParaRPr>
          </a:p>
        </p:txBody>
      </p:sp>
      <p:sp>
        <p:nvSpPr>
          <p:cNvPr id="13" name="ZoneTexte 12">
            <a:extLst>
              <a:ext uri="{FF2B5EF4-FFF2-40B4-BE49-F238E27FC236}">
                <a16:creationId xmlns:a16="http://schemas.microsoft.com/office/drawing/2014/main" id="{77639112-0D0E-C65A-FD38-BE60528AAA92}"/>
              </a:ext>
            </a:extLst>
          </p:cNvPr>
          <p:cNvSpPr txBox="1"/>
          <p:nvPr/>
        </p:nvSpPr>
        <p:spPr>
          <a:xfrm>
            <a:off x="2746263" y="2064460"/>
            <a:ext cx="3326062" cy="400110"/>
          </a:xfrm>
          <a:prstGeom prst="rect">
            <a:avLst/>
          </a:prstGeom>
          <a:noFill/>
        </p:spPr>
        <p:txBody>
          <a:bodyPr wrap="square">
            <a:spAutoFit/>
          </a:bodyPr>
          <a:lstStyle/>
          <a:p>
            <a:r>
              <a:rPr lang="fr-FR" sz="2000">
                <a:solidFill>
                  <a:srgbClr val="7C8087"/>
                </a:solidFill>
              </a:rPr>
              <a:t>Eau</a:t>
            </a:r>
          </a:p>
        </p:txBody>
      </p:sp>
      <p:cxnSp>
        <p:nvCxnSpPr>
          <p:cNvPr id="14" name="Connecteur droit 13">
            <a:extLst>
              <a:ext uri="{FF2B5EF4-FFF2-40B4-BE49-F238E27FC236}">
                <a16:creationId xmlns:a16="http://schemas.microsoft.com/office/drawing/2014/main" id="{4CE0593C-40BF-498B-A63B-B288D4762BD6}"/>
              </a:ext>
            </a:extLst>
          </p:cNvPr>
          <p:cNvCxnSpPr>
            <a:cxnSpLocks/>
            <a:stCxn id="11" idx="3"/>
          </p:cNvCxnSpPr>
          <p:nvPr/>
        </p:nvCxnSpPr>
        <p:spPr>
          <a:xfrm flipV="1">
            <a:off x="2372145" y="2240739"/>
            <a:ext cx="374118" cy="1649445"/>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B0845936-6E99-D3F7-059A-1594CA017096}"/>
              </a:ext>
            </a:extLst>
          </p:cNvPr>
          <p:cNvSpPr txBox="1"/>
          <p:nvPr/>
        </p:nvSpPr>
        <p:spPr>
          <a:xfrm>
            <a:off x="2673972" y="3690129"/>
            <a:ext cx="3326062" cy="400110"/>
          </a:xfrm>
          <a:prstGeom prst="rect">
            <a:avLst/>
          </a:prstGeom>
          <a:noFill/>
        </p:spPr>
        <p:txBody>
          <a:bodyPr wrap="square">
            <a:spAutoFit/>
          </a:bodyPr>
          <a:lstStyle/>
          <a:p>
            <a:r>
              <a:rPr lang="fr-FR" sz="2000">
                <a:solidFill>
                  <a:srgbClr val="7C8087"/>
                </a:solidFill>
              </a:rPr>
              <a:t>Biodiversité - paysage</a:t>
            </a:r>
          </a:p>
        </p:txBody>
      </p:sp>
      <p:cxnSp>
        <p:nvCxnSpPr>
          <p:cNvPr id="4" name="Connecteur droit 3">
            <a:extLst>
              <a:ext uri="{FF2B5EF4-FFF2-40B4-BE49-F238E27FC236}">
                <a16:creationId xmlns:a16="http://schemas.microsoft.com/office/drawing/2014/main" id="{BEE96829-4969-2241-E74B-0199A78D0633}"/>
              </a:ext>
            </a:extLst>
          </p:cNvPr>
          <p:cNvCxnSpPr>
            <a:cxnSpLocks/>
            <a:stCxn id="11" idx="3"/>
            <a:endCxn id="2" idx="1"/>
          </p:cNvCxnSpPr>
          <p:nvPr/>
        </p:nvCxnSpPr>
        <p:spPr>
          <a:xfrm>
            <a:off x="2372145" y="3890184"/>
            <a:ext cx="301827" cy="0"/>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C06A9D73-09C0-6F58-E51B-F672A199422F}"/>
              </a:ext>
            </a:extLst>
          </p:cNvPr>
          <p:cNvSpPr txBox="1"/>
          <p:nvPr/>
        </p:nvSpPr>
        <p:spPr>
          <a:xfrm>
            <a:off x="6172419" y="4811631"/>
            <a:ext cx="5254949" cy="646331"/>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Création de liaisons douces</a:t>
            </a:r>
          </a:p>
          <a:p>
            <a:pPr marL="342900" indent="-342900">
              <a:buClr>
                <a:srgbClr val="9BC7CB"/>
              </a:buClr>
              <a:buFont typeface="Wingdings" panose="05000000000000000000" pitchFamily="2" charset="2"/>
              <a:buChar char="§"/>
            </a:pPr>
            <a:r>
              <a:rPr lang="fr-FR">
                <a:solidFill>
                  <a:srgbClr val="353A46"/>
                </a:solidFill>
              </a:rPr>
              <a:t>Eclairage public limité</a:t>
            </a:r>
          </a:p>
        </p:txBody>
      </p:sp>
      <p:sp>
        <p:nvSpPr>
          <p:cNvPr id="5" name="ZoneTexte 4">
            <a:extLst>
              <a:ext uri="{FF2B5EF4-FFF2-40B4-BE49-F238E27FC236}">
                <a16:creationId xmlns:a16="http://schemas.microsoft.com/office/drawing/2014/main" id="{521D2662-A6E3-4062-2FB0-5C14464CC25D}"/>
              </a:ext>
            </a:extLst>
          </p:cNvPr>
          <p:cNvSpPr txBox="1"/>
          <p:nvPr/>
        </p:nvSpPr>
        <p:spPr>
          <a:xfrm>
            <a:off x="2639259" y="4886666"/>
            <a:ext cx="3326062" cy="400110"/>
          </a:xfrm>
          <a:prstGeom prst="rect">
            <a:avLst/>
          </a:prstGeom>
          <a:noFill/>
        </p:spPr>
        <p:txBody>
          <a:bodyPr wrap="square">
            <a:spAutoFit/>
          </a:bodyPr>
          <a:lstStyle/>
          <a:p>
            <a:r>
              <a:rPr lang="fr-FR" sz="2000" b="1">
                <a:solidFill>
                  <a:srgbClr val="353A46"/>
                </a:solidFill>
              </a:rPr>
              <a:t>Mobilités – bruit – éclairage</a:t>
            </a:r>
            <a:endParaRPr lang="fr-FR" sz="2000">
              <a:solidFill>
                <a:srgbClr val="353A46"/>
              </a:solidFill>
            </a:endParaRPr>
          </a:p>
        </p:txBody>
      </p:sp>
      <p:cxnSp>
        <p:nvCxnSpPr>
          <p:cNvPr id="10" name="Connecteur droit 9">
            <a:extLst>
              <a:ext uri="{FF2B5EF4-FFF2-40B4-BE49-F238E27FC236}">
                <a16:creationId xmlns:a16="http://schemas.microsoft.com/office/drawing/2014/main" id="{9D3C85E3-FD1D-5043-8488-191A6B3FEE38}"/>
              </a:ext>
            </a:extLst>
          </p:cNvPr>
          <p:cNvCxnSpPr>
            <a:cxnSpLocks/>
            <a:stCxn id="11" idx="3"/>
            <a:endCxn id="5" idx="1"/>
          </p:cNvCxnSpPr>
          <p:nvPr/>
        </p:nvCxnSpPr>
        <p:spPr>
          <a:xfrm>
            <a:off x="2372145" y="3890184"/>
            <a:ext cx="267114" cy="1196537"/>
          </a:xfrm>
          <a:prstGeom prst="line">
            <a:avLst/>
          </a:prstGeom>
          <a:ln>
            <a:solidFill>
              <a:srgbClr val="353A46"/>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F9919DE7-0C22-F249-7C21-FB55ADD87E49}"/>
              </a:ext>
            </a:extLst>
          </p:cNvPr>
          <p:cNvSpPr txBox="1"/>
          <p:nvPr/>
        </p:nvSpPr>
        <p:spPr>
          <a:xfrm>
            <a:off x="6279423" y="2230816"/>
            <a:ext cx="5254949" cy="1200329"/>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Collecte et gestion des eaux pluviales</a:t>
            </a:r>
          </a:p>
          <a:p>
            <a:pPr marL="342900" indent="-342900">
              <a:buClr>
                <a:srgbClr val="9BC7CB"/>
              </a:buClr>
              <a:buFont typeface="Wingdings" panose="05000000000000000000" pitchFamily="2" charset="2"/>
              <a:buChar char="§"/>
            </a:pPr>
            <a:r>
              <a:rPr lang="fr-FR">
                <a:solidFill>
                  <a:srgbClr val="353A46"/>
                </a:solidFill>
              </a:rPr>
              <a:t>Dimensionnement pour une pluie trentennale</a:t>
            </a:r>
          </a:p>
          <a:p>
            <a:pPr marL="342900" indent="-342900">
              <a:buClr>
                <a:srgbClr val="9BC7CB"/>
              </a:buClr>
              <a:buFont typeface="Wingdings" panose="05000000000000000000" pitchFamily="2" charset="2"/>
              <a:buChar char="§"/>
            </a:pPr>
            <a:r>
              <a:rPr lang="fr-FR">
                <a:solidFill>
                  <a:srgbClr val="353A46"/>
                </a:solidFill>
              </a:rPr>
              <a:t>Surveillance et analyse</a:t>
            </a:r>
          </a:p>
          <a:p>
            <a:pPr marL="342900" indent="-342900">
              <a:buClr>
                <a:srgbClr val="9BC7CB"/>
              </a:buClr>
              <a:buFont typeface="Wingdings" panose="05000000000000000000" pitchFamily="2" charset="2"/>
              <a:buChar char="§"/>
            </a:pPr>
            <a:r>
              <a:rPr lang="fr-FR">
                <a:solidFill>
                  <a:srgbClr val="353A46"/>
                </a:solidFill>
              </a:rPr>
              <a:t>Mesures en phase travaux</a:t>
            </a:r>
          </a:p>
        </p:txBody>
      </p:sp>
      <p:sp>
        <p:nvSpPr>
          <p:cNvPr id="7" name="ZoneTexte 6">
            <a:extLst>
              <a:ext uri="{FF2B5EF4-FFF2-40B4-BE49-F238E27FC236}">
                <a16:creationId xmlns:a16="http://schemas.microsoft.com/office/drawing/2014/main" id="{D946973C-1021-C8AC-B672-FF6CD4C99CB3}"/>
              </a:ext>
            </a:extLst>
          </p:cNvPr>
          <p:cNvSpPr txBox="1"/>
          <p:nvPr/>
        </p:nvSpPr>
        <p:spPr>
          <a:xfrm>
            <a:off x="6198096" y="3716025"/>
            <a:ext cx="5254949" cy="646331"/>
          </a:xfrm>
          <a:prstGeom prst="rect">
            <a:avLst/>
          </a:prstGeom>
          <a:noFill/>
        </p:spPr>
        <p:txBody>
          <a:bodyPr wrap="square">
            <a:spAutoFit/>
          </a:bodyPr>
          <a:lstStyle/>
          <a:p>
            <a:pPr marL="342900" indent="-342900">
              <a:buClr>
                <a:srgbClr val="9BC7CB"/>
              </a:buClr>
              <a:buFont typeface="Wingdings" panose="05000000000000000000" pitchFamily="2" charset="2"/>
              <a:buChar char="§"/>
            </a:pPr>
            <a:r>
              <a:rPr lang="fr-FR">
                <a:solidFill>
                  <a:srgbClr val="353A46"/>
                </a:solidFill>
              </a:rPr>
              <a:t>Plantation de 5 000 arbres (haies, bosquets)</a:t>
            </a:r>
          </a:p>
          <a:p>
            <a:pPr marL="342900" indent="-342900">
              <a:buClr>
                <a:srgbClr val="9BC7CB"/>
              </a:buClr>
              <a:buFont typeface="Wingdings" panose="05000000000000000000" pitchFamily="2" charset="2"/>
              <a:buChar char="§"/>
            </a:pPr>
            <a:r>
              <a:rPr lang="fr-FR">
                <a:solidFill>
                  <a:srgbClr val="353A46"/>
                </a:solidFill>
              </a:rPr>
              <a:t>Création d’une zone NP de 2,3 hectares</a:t>
            </a:r>
          </a:p>
        </p:txBody>
      </p:sp>
    </p:spTree>
    <p:extLst>
      <p:ext uri="{BB962C8B-B14F-4D97-AF65-F5344CB8AC3E}">
        <p14:creationId xmlns:p14="http://schemas.microsoft.com/office/powerpoint/2010/main" val="1137624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C8D2B-EFDC-8F76-F5AD-7BFD80B32836}"/>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9C3B20EA-6ED8-64A7-55C9-CA2D35587B59}"/>
              </a:ext>
            </a:extLst>
          </p:cNvPr>
          <p:cNvSpPr txBox="1"/>
          <p:nvPr/>
        </p:nvSpPr>
        <p:spPr>
          <a:xfrm>
            <a:off x="0" y="3209806"/>
            <a:ext cx="12191999" cy="1269899"/>
          </a:xfrm>
          <a:prstGeom prst="rect">
            <a:avLst/>
          </a:prstGeom>
          <a:noFill/>
        </p:spPr>
        <p:txBody>
          <a:bodyPr wrap="square" rtlCol="0">
            <a:spAutoFit/>
          </a:bodyPr>
          <a:lstStyle/>
          <a:p>
            <a:pPr algn="ctr">
              <a:lnSpc>
                <a:spcPts val="6400"/>
              </a:lnSpc>
            </a:pPr>
            <a:r>
              <a:rPr lang="fr-FR" sz="16600">
                <a:solidFill>
                  <a:srgbClr val="353A46"/>
                </a:solidFill>
                <a:latin typeface="+mj-lt"/>
                <a:cs typeface="Afacad Flux" pitchFamily="2" charset="0"/>
              </a:rPr>
              <a:t>Merci !</a:t>
            </a:r>
            <a:endParaRPr lang="fr-FR" sz="11500">
              <a:solidFill>
                <a:srgbClr val="353A46"/>
              </a:solidFill>
              <a:latin typeface="+mj-lt"/>
              <a:cs typeface="Afacad Flux" pitchFamily="2" charset="0"/>
            </a:endParaRPr>
          </a:p>
        </p:txBody>
      </p:sp>
      <p:pic>
        <p:nvPicPr>
          <p:cNvPr id="2" name="Image 1" descr="Une image contenant Police, Graphique, capture d’écran, conception&#10;&#10;Description générée automatiquement">
            <a:extLst>
              <a:ext uri="{FF2B5EF4-FFF2-40B4-BE49-F238E27FC236}">
                <a16:creationId xmlns:a16="http://schemas.microsoft.com/office/drawing/2014/main" id="{2785CC15-419F-7A43-AAFF-75FFE248C3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6004" y="1224951"/>
            <a:ext cx="744283" cy="740345"/>
          </a:xfrm>
          <a:prstGeom prst="rect">
            <a:avLst/>
          </a:prstGeom>
        </p:spPr>
      </p:pic>
      <p:sp>
        <p:nvSpPr>
          <p:cNvPr id="4" name="Rectangle 3">
            <a:extLst>
              <a:ext uri="{FF2B5EF4-FFF2-40B4-BE49-F238E27FC236}">
                <a16:creationId xmlns:a16="http://schemas.microsoft.com/office/drawing/2014/main" id="{97B1FD06-A3F8-C175-18EC-87796D685E82}"/>
              </a:ext>
            </a:extLst>
          </p:cNvPr>
          <p:cNvSpPr>
            <a:spLocks/>
          </p:cNvSpPr>
          <p:nvPr/>
        </p:nvSpPr>
        <p:spPr>
          <a:xfrm>
            <a:off x="0" y="5993244"/>
            <a:ext cx="12192000" cy="864758"/>
          </a:xfrm>
          <a:prstGeom prst="rect">
            <a:avLst/>
          </a:prstGeom>
          <a:solidFill>
            <a:srgbClr val="9BC7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Une image contenant Police, Graphique, noir, graphisme&#10;&#10;Le contenu généré par l’IA peut être incorrect.">
            <a:extLst>
              <a:ext uri="{FF2B5EF4-FFF2-40B4-BE49-F238E27FC236}">
                <a16:creationId xmlns:a16="http://schemas.microsoft.com/office/drawing/2014/main" id="{A5BEBAC9-7813-EA0B-D5C0-23BB886836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8145" y="6039898"/>
            <a:ext cx="1275709" cy="765666"/>
          </a:xfrm>
          <a:prstGeom prst="rect">
            <a:avLst/>
          </a:prstGeom>
        </p:spPr>
      </p:pic>
    </p:spTree>
    <p:extLst>
      <p:ext uri="{BB962C8B-B14F-4D97-AF65-F5344CB8AC3E}">
        <p14:creationId xmlns:p14="http://schemas.microsoft.com/office/powerpoint/2010/main" val="1689523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2013 – 2022">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137</TotalTime>
  <Words>2025</Words>
  <Application>Microsoft Office PowerPoint</Application>
  <PresentationFormat>Grand écran</PresentationFormat>
  <Paragraphs>282</Paragraphs>
  <Slides>29</Slides>
  <Notes>20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29</vt:i4>
      </vt:variant>
    </vt:vector>
  </HeadingPairs>
  <TitlesOfParts>
    <vt:vector size="36" baseType="lpstr">
      <vt:lpstr>Afacad Flux</vt:lpstr>
      <vt:lpstr>Aptos</vt:lpstr>
      <vt:lpstr>Arial</vt:lpstr>
      <vt:lpstr>Calibri</vt:lpstr>
      <vt:lpstr>Calibri Light</vt:lpstr>
      <vt:lpstr>Wingdings</vt:lpstr>
      <vt:lpstr>Thème Office 2013 – 2022</vt:lpstr>
      <vt:lpstr>REUNION  PUBLIQUE  n° 1  du  22  JUILLET 2026 </vt:lpstr>
      <vt:lpstr>La loi Industrie Verte, entrée en vigueur le 18 novembre 2024, marque un tournant décisif dans la transformation de l'industrie française en vue de réduire son empreinte écologique, de favoriser l'innovation durable. Elle devient aussi un levier essentiel pour garantir la transparence et la prise en compte des préoccupations sociales et environnementales.  L'un des aspects fondamentaux de cette loi réside dans la mise en place de consultations publiques de durée prolongée (trois mois) permettant d’associer les citoyens et les experts à la réflexion sur les mesures à adopter.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Alain RENOUF</dc:creator>
  <cp:lastModifiedBy>COSNIAM Frédéric</cp:lastModifiedBy>
  <cp:revision>19</cp:revision>
  <cp:lastPrinted>2026-01-08T15:12:02Z</cp:lastPrinted>
  <dcterms:created xsi:type="dcterms:W3CDTF">2026-01-08T13:43:11Z</dcterms:created>
  <dcterms:modified xsi:type="dcterms:W3CDTF">2026-07-17T13:59:51Z</dcterms:modified>
</cp:coreProperties>
</file>